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41" r:id="rId2"/>
    <p:sldId id="265" r:id="rId3"/>
    <p:sldId id="259" r:id="rId4"/>
    <p:sldId id="335" r:id="rId5"/>
    <p:sldId id="336" r:id="rId6"/>
    <p:sldId id="337" r:id="rId7"/>
    <p:sldId id="338" r:id="rId8"/>
    <p:sldId id="460" r:id="rId9"/>
    <p:sldId id="461" r:id="rId10"/>
    <p:sldId id="332" r:id="rId11"/>
    <p:sldId id="443" r:id="rId12"/>
    <p:sldId id="363" r:id="rId13"/>
    <p:sldId id="360" r:id="rId14"/>
    <p:sldId id="422" r:id="rId15"/>
    <p:sldId id="364" r:id="rId16"/>
    <p:sldId id="271" r:id="rId17"/>
    <p:sldId id="445" r:id="rId18"/>
    <p:sldId id="333" r:id="rId19"/>
    <p:sldId id="448" r:id="rId20"/>
    <p:sldId id="452" r:id="rId21"/>
    <p:sldId id="444" r:id="rId22"/>
    <p:sldId id="446" r:id="rId23"/>
    <p:sldId id="447" r:id="rId24"/>
    <p:sldId id="449" r:id="rId25"/>
    <p:sldId id="440" r:id="rId26"/>
    <p:sldId id="450" r:id="rId27"/>
    <p:sldId id="451" r:id="rId28"/>
    <p:sldId id="453" r:id="rId29"/>
    <p:sldId id="45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CCFF"/>
    <a:srgbClr val="66FF99"/>
    <a:srgbClr val="F5A9EE"/>
    <a:srgbClr val="FFFF99"/>
    <a:srgbClr val="4D4D4D"/>
    <a:srgbClr val="969696"/>
    <a:srgbClr val="80808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94683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97C29-A6FC-49AB-ABB5-782C92AF46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D3A5-C8ED-4FC1-8F84-DD130778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482F-A8A1-44B4-8C54-F594B150A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DBE8E-F96F-498B-98C1-A759AD0D5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01397-E45A-4A16-BE4A-F77203746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BD9C7-1707-4F32-9C2B-0FCEEA11A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8F79-AA9D-4B0E-856B-3840BF5B4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9EBB8-B6E3-4487-8995-2954FCE34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A345327A-5E0F-434B-B60F-AA903330D1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75ED-E062-4B75-8E16-3AA6665C9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CAA8-FC72-4494-B60E-E0F82DACD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276FE6-7AC2-4A65-A725-ED5D30E038D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al.gov/" TargetMode="External"/><Relationship Id="rId3" Type="http://schemas.openxmlformats.org/officeDocument/2006/relationships/hyperlink" Target="http://particleadventure.org/" TargetMode="External"/><Relationship Id="rId7" Type="http://schemas.openxmlformats.org/officeDocument/2006/relationships/hyperlink" Target="http://public.web.cern.ch/public/" TargetMode="External"/><Relationship Id="rId2" Type="http://schemas.openxmlformats.org/officeDocument/2006/relationships/hyperlink" Target="http://pdg.lbl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nl.gov/rhic/" TargetMode="External"/><Relationship Id="rId5" Type="http://schemas.openxmlformats.org/officeDocument/2006/relationships/hyperlink" Target="http://www.bnl.gov/bnlweb/sciindex.html" TargetMode="External"/><Relationship Id="rId10" Type="http://schemas.openxmlformats.org/officeDocument/2006/relationships/hyperlink" Target="http://www.science.doe.gov/hep/index.shtm" TargetMode="External"/><Relationship Id="rId4" Type="http://schemas.openxmlformats.org/officeDocument/2006/relationships/hyperlink" Target="http://www.slac.stanford.edu/gen/edu/aboutslac.html" TargetMode="External"/><Relationship Id="rId9" Type="http://schemas.openxmlformats.org/officeDocument/2006/relationships/hyperlink" Target="http://www.er.doe.gov/production/henp/np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ManlyFiles_flash\Univ.%20of%20Rochester\CLASSES\P102_2009_F\Lectures\Intro_640x480_Indeo5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ManlyFiles_flash\Univ.%20of%20Rochester\CLASSES\P102_2009_F\Lectures\particle_event_full_ns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99FF66"/>
          </a:solidFill>
        </p:spPr>
        <p:txBody>
          <a:bodyPr/>
          <a:lstStyle/>
          <a:p>
            <a:r>
              <a:rPr lang="en-US" sz="3600"/>
              <a:t>Places to learn more:</a:t>
            </a:r>
            <a:br>
              <a:rPr lang="en-US" sz="3600"/>
            </a:br>
            <a:r>
              <a:rPr lang="en-US" sz="3600"/>
              <a:t>Particle and nuclear physics links</a:t>
            </a:r>
            <a:endParaRPr lang="en-US"/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01000" cy="4857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http://pdg.lbl.gov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http://particleadventure.org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4"/>
              </a:rPr>
              <a:t>http://www.slac.stanford.edu/gen/edu/aboutslac.html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5"/>
              </a:rPr>
              <a:t>http://www.bnl.gov/bnlweb/sciindex.html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6"/>
              </a:rPr>
              <a:t>http://www.bnl.gov/rhic/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http://public.web.cern.ch/public/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8"/>
              </a:rPr>
              <a:t>http://www.fnal.gov/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9"/>
              </a:rPr>
              <a:t>http://www.er.doe.gov/production/henp/np/index.html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hlinkClick r:id="rId10"/>
              </a:rPr>
              <a:t>http://www.science.doe.gov/hep/index.shtm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ON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76400"/>
            <a:ext cx="1620838" cy="2255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143000" y="762000"/>
            <a:ext cx="3962400" cy="4667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What forces exist in nature?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2362200" cy="4667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What is a force?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600200" y="4419600"/>
            <a:ext cx="65532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forces change with energy or temperature?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429000" y="5334000"/>
            <a:ext cx="42672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has the universe evolved?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638800" y="2362200"/>
            <a:ext cx="2895600" cy="4667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they interact?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64" grpId="0" animBg="1" autoUpdateAnimBg="0"/>
      <p:bldP spid="92165" grpId="0" animBg="1" autoUpdateAnimBg="0"/>
      <p:bldP spid="92166" grpId="0" animBg="1" autoUpdateAnimBg="0"/>
      <p:bldP spid="9216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3375"/>
            <a:ext cx="6543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1630363"/>
            <a:ext cx="54578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2619375"/>
            <a:ext cx="7153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6648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981200"/>
            <a:ext cx="44656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455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67 0.05333  C 0.081 0.06533  0.102 0.072  0.124 0.072  C 0.149 0.072  0.169 0.06533  0.183 0.05333  L 0.25 0.0  E" pathEditMode="relative" ptsTypes="">
                                      <p:cBhvr>
                                        <p:cTn id="12" dur="1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67 0.05333  C 0.081 0.06533  0.102 0.072  0.124 0.072  C 0.149 0.072  0.169 0.06533  0.183 0.05333  L 0.25 0.0  E" pathEditMode="relative" ptsTypes="">
                                      <p:cBhvr>
                                        <p:cTn id="20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67 0.05333  C 0.081 0.06533  0.102 0.072  0.124 0.072  C 0.149 0.072  0.169 0.06533  0.183 0.05333  L 0.25 0.0  E" pathEditMode="relative" ptsTypes="">
                                      <p:cBhvr>
                                        <p:cTn id="28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67 0.05333  C 0.081 0.06533  0.102 0.072  0.124 0.072  C 0.149 0.072  0.169 0.06533  0.183 0.05333  L 0.25 0.0  E" pathEditMode="relative" ptsTypes="">
                                      <p:cBhvr>
                                        <p:cTn id="36" dur="10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Mini-Ph.D. – Quantum Mechanics 101   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1: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71500" y="3200400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actually does matter.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8" name="Picture 12" descr="On_tr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3000375" cy="1682750"/>
          </a:xfrm>
          <a:prstGeom prst="rect">
            <a:avLst/>
          </a:prstGeom>
          <a:noFill/>
        </p:spPr>
      </p:pic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2743200" y="2743200"/>
            <a:ext cx="1524000" cy="28956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4572000" y="2667000"/>
            <a:ext cx="914400" cy="27432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>
            <a:off x="5334000" y="5588000"/>
            <a:ext cx="609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44" y="32"/>
              </a:cxn>
              <a:cxn ang="0">
                <a:pos x="384" y="32"/>
              </a:cxn>
            </a:cxnLst>
            <a:rect l="0" t="0" r="r" b="b"/>
            <a:pathLst>
              <a:path w="384" h="224">
                <a:moveTo>
                  <a:pt x="0" y="224"/>
                </a:moveTo>
                <a:cubicBezTo>
                  <a:pt x="40" y="144"/>
                  <a:pt x="80" y="64"/>
                  <a:pt x="144" y="32"/>
                </a:cubicBezTo>
                <a:cubicBezTo>
                  <a:pt x="208" y="0"/>
                  <a:pt x="344" y="32"/>
                  <a:pt x="384" y="32"/>
                </a:cubicBezTo>
              </a:path>
            </a:pathLst>
          </a:custGeom>
          <a:noFill/>
          <a:ln w="38100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5181600" y="5867400"/>
            <a:ext cx="762000" cy="5334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5867400" y="5334000"/>
            <a:ext cx="152400" cy="10668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6" name="Freeform 10"/>
          <p:cNvSpPr>
            <a:spLocks/>
          </p:cNvSpPr>
          <p:nvPr/>
        </p:nvSpPr>
        <p:spPr bwMode="auto">
          <a:xfrm>
            <a:off x="5410200" y="5638800"/>
            <a:ext cx="228600" cy="177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96"/>
              </a:cxn>
              <a:cxn ang="0">
                <a:pos x="144" y="0"/>
              </a:cxn>
            </a:cxnLst>
            <a:rect l="0" t="0" r="r" b="b"/>
            <a:pathLst>
              <a:path w="144" h="112">
                <a:moveTo>
                  <a:pt x="0" y="96"/>
                </a:moveTo>
                <a:cubicBezTo>
                  <a:pt x="36" y="104"/>
                  <a:pt x="72" y="112"/>
                  <a:pt x="96" y="96"/>
                </a:cubicBezTo>
                <a:cubicBezTo>
                  <a:pt x="120" y="80"/>
                  <a:pt x="136" y="16"/>
                  <a:pt x="144" y="0"/>
                </a:cubicBezTo>
              </a:path>
            </a:pathLst>
          </a:custGeom>
          <a:noFill/>
          <a:ln w="28575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219200" y="3048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Determine the postion and velocity of a car … no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Oval 2"/>
          <p:cNvSpPr>
            <a:spLocks noChangeArrowheads="1"/>
          </p:cNvSpPr>
          <p:nvPr/>
        </p:nvSpPr>
        <p:spPr bwMode="auto">
          <a:xfrm>
            <a:off x="4267200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 flipV="1">
            <a:off x="2743200" y="2743200"/>
            <a:ext cx="1524000" cy="28956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4572000" y="2667000"/>
            <a:ext cx="914400" cy="27432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5334000" y="5588000"/>
            <a:ext cx="609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44" y="32"/>
              </a:cxn>
              <a:cxn ang="0">
                <a:pos x="384" y="32"/>
              </a:cxn>
            </a:cxnLst>
            <a:rect l="0" t="0" r="r" b="b"/>
            <a:pathLst>
              <a:path w="384" h="224">
                <a:moveTo>
                  <a:pt x="0" y="224"/>
                </a:moveTo>
                <a:cubicBezTo>
                  <a:pt x="40" y="144"/>
                  <a:pt x="80" y="64"/>
                  <a:pt x="144" y="32"/>
                </a:cubicBezTo>
                <a:cubicBezTo>
                  <a:pt x="208" y="0"/>
                  <a:pt x="344" y="32"/>
                  <a:pt x="384" y="32"/>
                </a:cubicBezTo>
              </a:path>
            </a:pathLst>
          </a:custGeom>
          <a:noFill/>
          <a:ln w="38100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>
            <a:off x="5181600" y="5867400"/>
            <a:ext cx="762000" cy="5334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5867400" y="5334000"/>
            <a:ext cx="152400" cy="10668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0" name="Freeform 8"/>
          <p:cNvSpPr>
            <a:spLocks/>
          </p:cNvSpPr>
          <p:nvPr/>
        </p:nvSpPr>
        <p:spPr bwMode="auto">
          <a:xfrm>
            <a:off x="5410200" y="5638800"/>
            <a:ext cx="228600" cy="177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96"/>
              </a:cxn>
              <a:cxn ang="0">
                <a:pos x="144" y="0"/>
              </a:cxn>
            </a:cxnLst>
            <a:rect l="0" t="0" r="r" b="b"/>
            <a:pathLst>
              <a:path w="144" h="112">
                <a:moveTo>
                  <a:pt x="0" y="96"/>
                </a:moveTo>
                <a:cubicBezTo>
                  <a:pt x="36" y="104"/>
                  <a:pt x="72" y="112"/>
                  <a:pt x="96" y="96"/>
                </a:cubicBezTo>
                <a:cubicBezTo>
                  <a:pt x="120" y="80"/>
                  <a:pt x="136" y="16"/>
                  <a:pt x="144" y="0"/>
                </a:cubicBezTo>
              </a:path>
            </a:pathLst>
          </a:custGeom>
          <a:noFill/>
          <a:ln w="28575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1219200" y="3048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Determine the postion and velocity of a small particle … no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Heisenber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200400"/>
            <a:ext cx="1947863" cy="2667000"/>
          </a:xfrm>
          <a:prstGeom prst="rect">
            <a:avLst/>
          </a:prstGeom>
          <a:noFill/>
        </p:spPr>
      </p:pic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4267200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V="1">
            <a:off x="2743200" y="2743200"/>
            <a:ext cx="1524000" cy="28956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4572000" y="2667000"/>
            <a:ext cx="914400" cy="27432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>
            <a:off x="5334000" y="5588000"/>
            <a:ext cx="6096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44" y="32"/>
              </a:cxn>
              <a:cxn ang="0">
                <a:pos x="384" y="32"/>
              </a:cxn>
            </a:cxnLst>
            <a:rect l="0" t="0" r="r" b="b"/>
            <a:pathLst>
              <a:path w="384" h="224">
                <a:moveTo>
                  <a:pt x="0" y="224"/>
                </a:moveTo>
                <a:cubicBezTo>
                  <a:pt x="40" y="144"/>
                  <a:pt x="80" y="64"/>
                  <a:pt x="144" y="32"/>
                </a:cubicBezTo>
                <a:cubicBezTo>
                  <a:pt x="208" y="0"/>
                  <a:pt x="344" y="32"/>
                  <a:pt x="384" y="32"/>
                </a:cubicBezTo>
              </a:path>
            </a:pathLst>
          </a:custGeom>
          <a:noFill/>
          <a:ln w="38100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181600" y="5867400"/>
            <a:ext cx="762000" cy="5334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5867400" y="5334000"/>
            <a:ext cx="152400" cy="1066800"/>
          </a:xfrm>
          <a:prstGeom prst="line">
            <a:avLst/>
          </a:prstGeom>
          <a:noFill/>
          <a:ln w="38100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Freeform 12"/>
          <p:cNvSpPr>
            <a:spLocks/>
          </p:cNvSpPr>
          <p:nvPr/>
        </p:nvSpPr>
        <p:spPr bwMode="auto">
          <a:xfrm>
            <a:off x="5410200" y="5638800"/>
            <a:ext cx="228600" cy="177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96"/>
              </a:cxn>
              <a:cxn ang="0">
                <a:pos x="144" y="0"/>
              </a:cxn>
            </a:cxnLst>
            <a:rect l="0" t="0" r="r" b="b"/>
            <a:pathLst>
              <a:path w="144" h="112">
                <a:moveTo>
                  <a:pt x="0" y="96"/>
                </a:moveTo>
                <a:cubicBezTo>
                  <a:pt x="36" y="104"/>
                  <a:pt x="72" y="112"/>
                  <a:pt x="96" y="96"/>
                </a:cubicBezTo>
                <a:cubicBezTo>
                  <a:pt x="120" y="80"/>
                  <a:pt x="136" y="16"/>
                  <a:pt x="144" y="0"/>
                </a:cubicBezTo>
              </a:path>
            </a:pathLst>
          </a:custGeom>
          <a:noFill/>
          <a:ln w="28575" cmpd="sng">
            <a:solidFill>
              <a:srgbClr val="FDA1E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V="1">
            <a:off x="4419600" y="990600"/>
            <a:ext cx="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281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</a:rPr>
              <a:t>Problem!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</a:rPr>
              <a:t>Heisenberg uncertainty principle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5486400" y="762000"/>
            <a:ext cx="2819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5A9EE"/>
                </a:solidFill>
              </a:rPr>
              <a:t>Cannot have perfect knowledge of both the position and velocity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6705600" y="5867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Heisenberg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3" name="Picture 25" descr="Heisenber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2503488" cy="3429000"/>
          </a:xfrm>
          <a:prstGeom prst="rect">
            <a:avLst/>
          </a:prstGeom>
          <a:noFill/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5410200" y="3200400"/>
            <a:ext cx="2397125" cy="3336925"/>
            <a:chOff x="3600" y="2016"/>
            <a:chExt cx="1510" cy="2102"/>
          </a:xfrm>
        </p:grpSpPr>
        <p:pic>
          <p:nvPicPr>
            <p:cNvPr id="17430" name="Picture 22" descr="TONG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2016"/>
              <a:ext cx="1510" cy="2102"/>
            </a:xfrm>
            <a:prstGeom prst="rect">
              <a:avLst/>
            </a:prstGeom>
            <a:noFill/>
          </p:spPr>
        </p:pic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 rot="-1671618">
              <a:off x="3600" y="3408"/>
              <a:ext cx="125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FFFF99"/>
                  </a:solidFill>
                  <a:latin typeface="Brush Script MT" pitchFamily="66" charset="0"/>
                </a:rPr>
                <a:t>Dear Steve,</a:t>
              </a:r>
            </a:p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FFFF99"/>
                  </a:solidFill>
                  <a:latin typeface="Brush Script MT" pitchFamily="66" charset="0"/>
                </a:rPr>
                <a:t>  Party relatively hard!</a:t>
              </a:r>
            </a:p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FFFF99"/>
                  </a:solidFill>
                  <a:latin typeface="Brush Script MT" pitchFamily="66" charset="0"/>
                </a:rPr>
                <a:t>            -Al</a:t>
              </a:r>
            </a:p>
          </p:txBody>
        </p:sp>
      </p:grp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590800" y="3429000"/>
            <a:ext cx="4343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38200" y="2057400"/>
            <a:ext cx="6934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fundamental nature of forces: virtual particles</a:t>
            </a:r>
            <a:endParaRPr lang="en-US" sz="240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352800" cy="4667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Et  h    Heisenberg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24400" y="1371600"/>
            <a:ext cx="2895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 = mc</a:t>
            </a:r>
            <a:r>
              <a:rPr lang="en-US" sz="2400" baseline="30000">
                <a:latin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</a:rPr>
              <a:t>    Einstein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990600" y="2209800"/>
            <a:ext cx="6553200" cy="685800"/>
            <a:chOff x="624" y="1392"/>
            <a:chExt cx="4128" cy="432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624" y="1824"/>
              <a:ext cx="4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008" y="1536"/>
              <a:ext cx="720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e</a:t>
              </a:r>
              <a:r>
                <a:rPr lang="en-US" sz="2400" baseline="30000">
                  <a:latin typeface="Times New Roman" pitchFamily="18" charset="0"/>
                </a:rPr>
                <a:t>-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2160" y="1480"/>
              <a:ext cx="1152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44" y="104"/>
                </a:cxn>
                <a:cxn ang="0">
                  <a:pos x="480" y="8"/>
                </a:cxn>
                <a:cxn ang="0">
                  <a:pos x="864" y="56"/>
                </a:cxn>
                <a:cxn ang="0">
                  <a:pos x="1152" y="344"/>
                </a:cxn>
              </a:cxnLst>
              <a:rect l="0" t="0" r="r" b="b"/>
              <a:pathLst>
                <a:path w="1152" h="344">
                  <a:moveTo>
                    <a:pt x="0" y="344"/>
                  </a:moveTo>
                  <a:cubicBezTo>
                    <a:pt x="32" y="252"/>
                    <a:pt x="64" y="160"/>
                    <a:pt x="144" y="104"/>
                  </a:cubicBezTo>
                  <a:cubicBezTo>
                    <a:pt x="224" y="48"/>
                    <a:pt x="360" y="16"/>
                    <a:pt x="480" y="8"/>
                  </a:cubicBezTo>
                  <a:cubicBezTo>
                    <a:pt x="600" y="0"/>
                    <a:pt x="752" y="0"/>
                    <a:pt x="864" y="56"/>
                  </a:cubicBezTo>
                  <a:cubicBezTo>
                    <a:pt x="976" y="112"/>
                    <a:pt x="1064" y="228"/>
                    <a:pt x="1152" y="3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2640" y="1392"/>
              <a:ext cx="288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2971800" y="3581400"/>
            <a:ext cx="3276600" cy="1270000"/>
            <a:chOff x="1728" y="2960"/>
            <a:chExt cx="2064" cy="800"/>
          </a:xfrm>
        </p:grpSpPr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728" y="3120"/>
              <a:ext cx="20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H="1">
              <a:off x="1776" y="3648"/>
              <a:ext cx="2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400" y="2960"/>
              <a:ext cx="432" cy="160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8" y="64"/>
                </a:cxn>
                <a:cxn ang="0">
                  <a:pos x="288" y="16"/>
                </a:cxn>
                <a:cxn ang="0">
                  <a:pos x="432" y="160"/>
                </a:cxn>
              </a:cxnLst>
              <a:rect l="0" t="0" r="r" b="b"/>
              <a:pathLst>
                <a:path w="432" h="160">
                  <a:moveTo>
                    <a:pt x="0" y="160"/>
                  </a:moveTo>
                  <a:cubicBezTo>
                    <a:pt x="0" y="124"/>
                    <a:pt x="0" y="88"/>
                    <a:pt x="48" y="64"/>
                  </a:cubicBezTo>
                  <a:cubicBezTo>
                    <a:pt x="96" y="40"/>
                    <a:pt x="224" y="0"/>
                    <a:pt x="288" y="16"/>
                  </a:cubicBezTo>
                  <a:cubicBezTo>
                    <a:pt x="352" y="32"/>
                    <a:pt x="392" y="96"/>
                    <a:pt x="432" y="16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160" y="3120"/>
              <a:ext cx="480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288" y="192"/>
                </a:cxn>
                <a:cxn ang="0">
                  <a:pos x="432" y="144"/>
                </a:cxn>
                <a:cxn ang="0">
                  <a:pos x="480" y="0"/>
                </a:cxn>
              </a:cxnLst>
              <a:rect l="0" t="0" r="r" b="b"/>
              <a:pathLst>
                <a:path w="480" h="192">
                  <a:moveTo>
                    <a:pt x="0" y="0"/>
                  </a:moveTo>
                  <a:cubicBezTo>
                    <a:pt x="24" y="56"/>
                    <a:pt x="48" y="112"/>
                    <a:pt x="96" y="144"/>
                  </a:cubicBezTo>
                  <a:cubicBezTo>
                    <a:pt x="144" y="176"/>
                    <a:pt x="232" y="192"/>
                    <a:pt x="288" y="192"/>
                  </a:cubicBezTo>
                  <a:cubicBezTo>
                    <a:pt x="344" y="192"/>
                    <a:pt x="400" y="176"/>
                    <a:pt x="432" y="144"/>
                  </a:cubicBezTo>
                  <a:cubicBezTo>
                    <a:pt x="464" y="112"/>
                    <a:pt x="472" y="24"/>
                    <a:pt x="48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112" y="3312"/>
              <a:ext cx="28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48" y="48"/>
                </a:cxn>
                <a:cxn ang="0">
                  <a:pos x="192" y="48"/>
                </a:cxn>
                <a:cxn ang="0">
                  <a:pos x="288" y="336"/>
                </a:cxn>
              </a:cxnLst>
              <a:rect l="0" t="0" r="r" b="b"/>
              <a:pathLst>
                <a:path w="288" h="336">
                  <a:moveTo>
                    <a:pt x="0" y="336"/>
                  </a:moveTo>
                  <a:cubicBezTo>
                    <a:pt x="8" y="216"/>
                    <a:pt x="16" y="96"/>
                    <a:pt x="48" y="48"/>
                  </a:cubicBezTo>
                  <a:cubicBezTo>
                    <a:pt x="80" y="0"/>
                    <a:pt x="152" y="0"/>
                    <a:pt x="192" y="48"/>
                  </a:cubicBezTo>
                  <a:cubicBezTo>
                    <a:pt x="232" y="96"/>
                    <a:pt x="272" y="288"/>
                    <a:pt x="288" y="3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304" y="3648"/>
              <a:ext cx="30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96"/>
                </a:cxn>
                <a:cxn ang="0">
                  <a:pos x="288" y="48"/>
                </a:cxn>
                <a:cxn ang="0">
                  <a:pos x="288" y="0"/>
                </a:cxn>
              </a:cxnLst>
              <a:rect l="0" t="0" r="r" b="b"/>
              <a:pathLst>
                <a:path w="304" h="112">
                  <a:moveTo>
                    <a:pt x="0" y="0"/>
                  </a:moveTo>
                  <a:cubicBezTo>
                    <a:pt x="32" y="40"/>
                    <a:pt x="64" y="80"/>
                    <a:pt x="96" y="96"/>
                  </a:cubicBezTo>
                  <a:cubicBezTo>
                    <a:pt x="128" y="112"/>
                    <a:pt x="160" y="104"/>
                    <a:pt x="192" y="96"/>
                  </a:cubicBezTo>
                  <a:cubicBezTo>
                    <a:pt x="224" y="88"/>
                    <a:pt x="272" y="64"/>
                    <a:pt x="288" y="48"/>
                  </a:cubicBezTo>
                  <a:cubicBezTo>
                    <a:pt x="304" y="32"/>
                    <a:pt x="296" y="16"/>
                    <a:pt x="28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448" y="3304"/>
              <a:ext cx="1152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44" y="104"/>
                </a:cxn>
                <a:cxn ang="0">
                  <a:pos x="480" y="8"/>
                </a:cxn>
                <a:cxn ang="0">
                  <a:pos x="864" y="56"/>
                </a:cxn>
                <a:cxn ang="0">
                  <a:pos x="1152" y="344"/>
                </a:cxn>
              </a:cxnLst>
              <a:rect l="0" t="0" r="r" b="b"/>
              <a:pathLst>
                <a:path w="1152" h="344">
                  <a:moveTo>
                    <a:pt x="0" y="344"/>
                  </a:moveTo>
                  <a:cubicBezTo>
                    <a:pt x="32" y="252"/>
                    <a:pt x="64" y="160"/>
                    <a:pt x="144" y="104"/>
                  </a:cubicBezTo>
                  <a:cubicBezTo>
                    <a:pt x="224" y="48"/>
                    <a:pt x="360" y="16"/>
                    <a:pt x="480" y="8"/>
                  </a:cubicBezTo>
                  <a:cubicBezTo>
                    <a:pt x="600" y="0"/>
                    <a:pt x="752" y="0"/>
                    <a:pt x="864" y="56"/>
                  </a:cubicBezTo>
                  <a:cubicBezTo>
                    <a:pt x="976" y="112"/>
                    <a:pt x="1064" y="228"/>
                    <a:pt x="1152" y="3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2928" y="3216"/>
              <a:ext cx="288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11" grpId="0" animBg="1" autoUpdateAnimBg="0"/>
      <p:bldP spid="1741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F84-DF9A-4D6E-BA91-D9A6556D5F64}" type="slidenum">
              <a:rPr lang="en-US"/>
              <a:pPr/>
              <a:t>17</a:t>
            </a:fld>
            <a:endParaRPr lang="en-US"/>
          </a:p>
        </p:txBody>
      </p:sp>
      <p:pic>
        <p:nvPicPr>
          <p:cNvPr id="966659" name="Picture 3" descr="CARANJ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61925"/>
            <a:ext cx="8010525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477838" y="1131888"/>
          <a:ext cx="8188325" cy="4354512"/>
        </p:xfrm>
        <a:graphic>
          <a:graphicData uri="http://schemas.openxmlformats.org/presentationml/2006/ole">
            <p:oleObj spid="_x0000_s93186" name="Document" r:id="rId3" imgW="8530560" imgH="454356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061-FBBC-454E-8B7E-CCA025B830D9}" type="slidenum">
              <a:rPr lang="en-US"/>
              <a:pPr/>
              <a:t>19</a:t>
            </a:fld>
            <a:endParaRPr lang="en-US"/>
          </a:p>
        </p:txBody>
      </p:sp>
      <p:pic>
        <p:nvPicPr>
          <p:cNvPr id="965635" name="Picture 3" descr="CASICE9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028700"/>
            <a:ext cx="719137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Inquiring minds want to know ...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7" name="Picture 3" descr="Einstein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3055938" cy="37592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19400" y="2362200"/>
            <a:ext cx="3886200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Yo! What holds it together?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4724400" y="3048000"/>
            <a:ext cx="3657600" cy="2971800"/>
            <a:chOff x="1824" y="1536"/>
            <a:chExt cx="2304" cy="1872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2810" y="2527"/>
              <a:ext cx="32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2920" y="263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3139" y="263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3139" y="252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139" y="241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2920" y="2307"/>
              <a:ext cx="219" cy="22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2810" y="2307"/>
              <a:ext cx="219" cy="22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3139" y="2197"/>
              <a:ext cx="219" cy="22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3029" y="2197"/>
              <a:ext cx="220" cy="22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3249" y="241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3249" y="263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2810" y="1536"/>
              <a:ext cx="548" cy="187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1824" y="2307"/>
              <a:ext cx="2302" cy="33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 rot="-2145849">
              <a:off x="2043" y="2307"/>
              <a:ext cx="2083" cy="33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 rot="2107289">
              <a:off x="2135" y="2227"/>
              <a:ext cx="1993" cy="44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3139" y="219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2920" y="230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3030" y="219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2810" y="2307"/>
              <a:ext cx="220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6C7F-2B3D-4F9C-ADCE-41D550291244}" type="slidenum">
              <a:rPr lang="en-US"/>
              <a:pPr/>
              <a:t>20</a:t>
            </a:fld>
            <a:endParaRPr lang="en-US"/>
          </a:p>
        </p:txBody>
      </p:sp>
      <p:pic>
        <p:nvPicPr>
          <p:cNvPr id="971781" name="Picture 5" descr="CAX8AR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61925"/>
            <a:ext cx="70294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10C-5290-4656-B911-D2CB0FFC50A0}" type="slidenum">
              <a:rPr lang="en-US"/>
              <a:pPr/>
              <a:t>21</a:t>
            </a:fld>
            <a:endParaRPr lang="en-US"/>
          </a:p>
        </p:txBody>
      </p:sp>
      <p:pic>
        <p:nvPicPr>
          <p:cNvPr id="967683" name="Picture 3" descr="CAJ5BO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14325"/>
            <a:ext cx="7181850" cy="6229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838200" y="228600"/>
            <a:ext cx="1676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228600"/>
            <a:ext cx="1676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1024-882D-40D7-A1ED-9DC098AE4CFC}" type="slidenum">
              <a:rPr lang="en-US"/>
              <a:pPr/>
              <a:t>22</a:t>
            </a:fld>
            <a:endParaRPr lang="en-US"/>
          </a:p>
        </p:txBody>
      </p:sp>
      <p:pic>
        <p:nvPicPr>
          <p:cNvPr id="964611" name="Picture 3" descr="CALK5U1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"/>
            <a:ext cx="74295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E4D-0DE6-4126-AAD9-50A754FB903A}" type="slidenum">
              <a:rPr lang="en-US"/>
              <a:pPr/>
              <a:t>23</a:t>
            </a:fld>
            <a:endParaRPr lang="en-US"/>
          </a:p>
        </p:txBody>
      </p:sp>
      <p:pic>
        <p:nvPicPr>
          <p:cNvPr id="969731" name="Picture 3" descr="CA6CC1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33" y="2057400"/>
            <a:ext cx="916603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A5FB-5D72-4575-ACA6-E2AFD658FC6C}" type="slidenum">
              <a:rPr lang="en-US"/>
              <a:pPr/>
              <a:t>24</a:t>
            </a:fld>
            <a:endParaRPr lang="en-US"/>
          </a:p>
        </p:txBody>
      </p:sp>
      <p:pic>
        <p:nvPicPr>
          <p:cNvPr id="968707" name="Picture 3" descr="CAIKHV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-38100"/>
            <a:ext cx="75819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752600" y="3505200"/>
            <a:ext cx="41910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7" name="Oval 3"/>
          <p:cNvSpPr>
            <a:spLocks noChangeArrowheads="1"/>
          </p:cNvSpPr>
          <p:nvPr/>
        </p:nvSpPr>
        <p:spPr bwMode="auto">
          <a:xfrm>
            <a:off x="4267200" y="3657600"/>
            <a:ext cx="4572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Oval 4"/>
          <p:cNvSpPr>
            <a:spLocks noChangeArrowheads="1"/>
          </p:cNvSpPr>
          <p:nvPr/>
        </p:nvSpPr>
        <p:spPr bwMode="auto">
          <a:xfrm>
            <a:off x="3048000" y="3657600"/>
            <a:ext cx="5334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9" name="Oval 5"/>
          <p:cNvSpPr>
            <a:spLocks noChangeArrowheads="1"/>
          </p:cNvSpPr>
          <p:nvPr/>
        </p:nvSpPr>
        <p:spPr bwMode="auto">
          <a:xfrm>
            <a:off x="685800" y="533400"/>
            <a:ext cx="2286000" cy="2057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2192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quarks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3733800" y="53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leptons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Gauge bosons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066800" y="1066800"/>
            <a:ext cx="1600200" cy="10144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u     c      t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d     s      b 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3352800" y="1066800"/>
            <a:ext cx="1981200" cy="10144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e     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      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   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    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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172200" y="1295400"/>
            <a:ext cx="18288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W, Z,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g,   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6934200" y="1371600"/>
            <a:ext cx="304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69342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</a:t>
            </a:r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>
            <a:off x="2438400" y="2438400"/>
            <a:ext cx="13716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9" name="Line 15"/>
          <p:cNvSpPr>
            <a:spLocks noChangeShapeType="1"/>
          </p:cNvSpPr>
          <p:nvPr/>
        </p:nvSpPr>
        <p:spPr bwMode="auto">
          <a:xfrm flipH="1">
            <a:off x="4114800" y="1828800"/>
            <a:ext cx="28194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32766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Hadrons</a:t>
            </a: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1828800" y="3581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Baryons  qqq</a:t>
            </a:r>
          </a:p>
        </p:txBody>
      </p:sp>
      <p:grpSp>
        <p:nvGrpSpPr>
          <p:cNvPr id="277522" name="Group 18"/>
          <p:cNvGrpSpPr>
            <a:grpSpLocks/>
          </p:cNvGrpSpPr>
          <p:nvPr/>
        </p:nvGrpSpPr>
        <p:grpSpPr bwMode="auto">
          <a:xfrm>
            <a:off x="4191000" y="3581400"/>
            <a:ext cx="1905000" cy="457200"/>
            <a:chOff x="2592" y="2256"/>
            <a:chExt cx="1200" cy="288"/>
          </a:xfrm>
        </p:grpSpPr>
        <p:sp>
          <p:nvSpPr>
            <p:cNvPr id="277523" name="Text Box 19"/>
            <p:cNvSpPr txBox="1">
              <a:spLocks noChangeArrowheads="1"/>
            </p:cNvSpPr>
            <p:nvPr/>
          </p:nvSpPr>
          <p:spPr bwMode="auto">
            <a:xfrm>
              <a:off x="2592" y="225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qq   mesons</a:t>
              </a:r>
            </a:p>
          </p:txBody>
        </p:sp>
        <p:sp>
          <p:nvSpPr>
            <p:cNvPr id="277524" name="Line 20"/>
            <p:cNvSpPr>
              <a:spLocks noChangeShapeType="1"/>
            </p:cNvSpPr>
            <p:nvPr/>
          </p:nvSpPr>
          <p:spPr bwMode="auto">
            <a:xfrm>
              <a:off x="2784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25" name="Text Box 21"/>
          <p:cNvSpPr txBox="1">
            <a:spLocks noChangeArrowheads="1"/>
          </p:cNvSpPr>
          <p:nvPr/>
        </p:nvSpPr>
        <p:spPr bwMode="auto">
          <a:xfrm>
            <a:off x="990600" y="42672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p = uud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 n = udd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77526" name="Group 22"/>
          <p:cNvGrpSpPr>
            <a:grpSpLocks/>
          </p:cNvGrpSpPr>
          <p:nvPr/>
        </p:nvGrpSpPr>
        <p:grpSpPr bwMode="auto">
          <a:xfrm>
            <a:off x="5181600" y="4267200"/>
            <a:ext cx="1905000" cy="1014413"/>
            <a:chOff x="3264" y="2688"/>
            <a:chExt cx="1200" cy="639"/>
          </a:xfrm>
        </p:grpSpPr>
        <p:sp>
          <p:nvSpPr>
            <p:cNvPr id="277527" name="Text Box 23"/>
            <p:cNvSpPr txBox="1">
              <a:spLocks noChangeArrowheads="1"/>
            </p:cNvSpPr>
            <p:nvPr/>
          </p:nvSpPr>
          <p:spPr bwMode="auto">
            <a:xfrm>
              <a:off x="3264" y="2688"/>
              <a:ext cx="1200" cy="639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US" sz="2400">
                  <a:solidFill>
                    <a:srgbClr val="FFFF66"/>
                  </a:solidFill>
                  <a:latin typeface="Times New Roman" pitchFamily="18" charset="0"/>
                </a:rPr>
                <a:t>K = us or us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FF66"/>
                  </a:solidFill>
                  <a:latin typeface="Times New Roman" pitchFamily="18" charset="0"/>
                </a:rPr>
                <a:t> </a:t>
              </a:r>
              <a:r>
                <a:rPr lang="en-US" sz="2400">
                  <a:solidFill>
                    <a:srgbClr val="FFFF66"/>
                  </a:solidFill>
                  <a:latin typeface="Times New Roman" pitchFamily="18" charset="0"/>
                  <a:sym typeface="Symbol" pitchFamily="18" charset="2"/>
                </a:rPr>
                <a:t> = ud or ud</a:t>
              </a:r>
              <a:r>
                <a:rPr lang="en-US" sz="2400">
                  <a:solidFill>
                    <a:srgbClr val="FFFF66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77528" name="Line 24"/>
            <p:cNvSpPr>
              <a:spLocks noChangeShapeType="1"/>
            </p:cNvSpPr>
            <p:nvPr/>
          </p:nvSpPr>
          <p:spPr bwMode="auto">
            <a:xfrm>
              <a:off x="3792" y="2784"/>
              <a:ext cx="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9" name="Line 25"/>
            <p:cNvSpPr>
              <a:spLocks noChangeShapeType="1"/>
            </p:cNvSpPr>
            <p:nvPr/>
          </p:nvSpPr>
          <p:spPr bwMode="auto">
            <a:xfrm>
              <a:off x="4128" y="2784"/>
              <a:ext cx="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0" name="Line 26"/>
            <p:cNvSpPr>
              <a:spLocks noChangeShapeType="1"/>
            </p:cNvSpPr>
            <p:nvPr/>
          </p:nvSpPr>
          <p:spPr bwMode="auto">
            <a:xfrm>
              <a:off x="3792" y="3120"/>
              <a:ext cx="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1" name="Line 27"/>
            <p:cNvSpPr>
              <a:spLocks noChangeShapeType="1"/>
            </p:cNvSpPr>
            <p:nvPr/>
          </p:nvSpPr>
          <p:spPr bwMode="auto">
            <a:xfrm>
              <a:off x="4128" y="3120"/>
              <a:ext cx="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2971800" y="2438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66CCFF"/>
                </a:solidFill>
                <a:latin typeface="Times New Roman" pitchFamily="18" charset="0"/>
              </a:rPr>
              <a:t>Strong interaction</a:t>
            </a:r>
            <a:endParaRPr lang="en-US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77533" name="Text Box 29"/>
          <p:cNvSpPr txBox="1">
            <a:spLocks noChangeArrowheads="1"/>
          </p:cNvSpPr>
          <p:nvPr/>
        </p:nvSpPr>
        <p:spPr bwMode="auto">
          <a:xfrm>
            <a:off x="3124200" y="5181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nuclei</a:t>
            </a:r>
          </a:p>
        </p:txBody>
      </p:sp>
      <p:grpSp>
        <p:nvGrpSpPr>
          <p:cNvPr id="277534" name="Group 30"/>
          <p:cNvGrpSpPr>
            <a:grpSpLocks/>
          </p:cNvGrpSpPr>
          <p:nvPr/>
        </p:nvGrpSpPr>
        <p:grpSpPr bwMode="auto">
          <a:xfrm>
            <a:off x="4114800" y="5181600"/>
            <a:ext cx="457200" cy="457200"/>
            <a:chOff x="2592" y="3168"/>
            <a:chExt cx="288" cy="288"/>
          </a:xfrm>
        </p:grpSpPr>
        <p:sp>
          <p:nvSpPr>
            <p:cNvPr id="277535" name="Oval 31"/>
            <p:cNvSpPr>
              <a:spLocks noChangeArrowheads="1"/>
            </p:cNvSpPr>
            <p:nvPr/>
          </p:nvSpPr>
          <p:spPr bwMode="auto">
            <a:xfrm>
              <a:off x="2592" y="3312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6" name="Oval 32"/>
            <p:cNvSpPr>
              <a:spLocks noChangeArrowheads="1"/>
            </p:cNvSpPr>
            <p:nvPr/>
          </p:nvSpPr>
          <p:spPr bwMode="auto">
            <a:xfrm>
              <a:off x="2640" y="33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7" name="Oval 33"/>
            <p:cNvSpPr>
              <a:spLocks noChangeArrowheads="1"/>
            </p:cNvSpPr>
            <p:nvPr/>
          </p:nvSpPr>
          <p:spPr bwMode="auto">
            <a:xfrm>
              <a:off x="2736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8" name="Oval 34"/>
            <p:cNvSpPr>
              <a:spLocks noChangeArrowheads="1"/>
            </p:cNvSpPr>
            <p:nvPr/>
          </p:nvSpPr>
          <p:spPr bwMode="auto">
            <a:xfrm>
              <a:off x="2736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9" name="Oval 35"/>
            <p:cNvSpPr>
              <a:spLocks noChangeArrowheads="1"/>
            </p:cNvSpPr>
            <p:nvPr/>
          </p:nvSpPr>
          <p:spPr bwMode="auto">
            <a:xfrm>
              <a:off x="27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0" name="Oval 36"/>
            <p:cNvSpPr>
              <a:spLocks noChangeArrowheads="1"/>
            </p:cNvSpPr>
            <p:nvPr/>
          </p:nvSpPr>
          <p:spPr bwMode="auto">
            <a:xfrm>
              <a:off x="2640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1" name="Oval 37"/>
            <p:cNvSpPr>
              <a:spLocks noChangeArrowheads="1"/>
            </p:cNvSpPr>
            <p:nvPr/>
          </p:nvSpPr>
          <p:spPr bwMode="auto">
            <a:xfrm>
              <a:off x="259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2" name="Oval 38"/>
            <p:cNvSpPr>
              <a:spLocks noChangeArrowheads="1"/>
            </p:cNvSpPr>
            <p:nvPr/>
          </p:nvSpPr>
          <p:spPr bwMode="auto">
            <a:xfrm>
              <a:off x="273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3" name="Oval 39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4" name="Oval 40"/>
            <p:cNvSpPr>
              <a:spLocks noChangeArrowheads="1"/>
            </p:cNvSpPr>
            <p:nvPr/>
          </p:nvSpPr>
          <p:spPr bwMode="auto">
            <a:xfrm>
              <a:off x="2784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5" name="Oval 41"/>
            <p:cNvSpPr>
              <a:spLocks noChangeArrowheads="1"/>
            </p:cNvSpPr>
            <p:nvPr/>
          </p:nvSpPr>
          <p:spPr bwMode="auto">
            <a:xfrm>
              <a:off x="2784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46" name="Line 42"/>
          <p:cNvSpPr>
            <a:spLocks noChangeShapeType="1"/>
          </p:cNvSpPr>
          <p:nvPr/>
        </p:nvSpPr>
        <p:spPr bwMode="auto">
          <a:xfrm>
            <a:off x="2743200" y="5029200"/>
            <a:ext cx="762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7" name="Line 43"/>
          <p:cNvSpPr>
            <a:spLocks noChangeShapeType="1"/>
          </p:cNvSpPr>
          <p:nvPr/>
        </p:nvSpPr>
        <p:spPr bwMode="auto">
          <a:xfrm>
            <a:off x="2362200" y="44196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8" name="Line 44"/>
          <p:cNvSpPr>
            <a:spLocks noChangeShapeType="1"/>
          </p:cNvSpPr>
          <p:nvPr/>
        </p:nvSpPr>
        <p:spPr bwMode="auto">
          <a:xfrm flipV="1">
            <a:off x="2286000" y="5029200"/>
            <a:ext cx="457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9" name="Line 45"/>
          <p:cNvSpPr>
            <a:spLocks noChangeShapeType="1"/>
          </p:cNvSpPr>
          <p:nvPr/>
        </p:nvSpPr>
        <p:spPr bwMode="auto">
          <a:xfrm>
            <a:off x="4724400" y="5486400"/>
            <a:ext cx="1524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50" name="Line 46"/>
          <p:cNvSpPr>
            <a:spLocks noChangeShapeType="1"/>
          </p:cNvSpPr>
          <p:nvPr/>
        </p:nvSpPr>
        <p:spPr bwMode="auto">
          <a:xfrm flipH="1">
            <a:off x="7391400" y="914400"/>
            <a:ext cx="1219200" cy="441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51" name="Line 47"/>
          <p:cNvSpPr>
            <a:spLocks noChangeShapeType="1"/>
          </p:cNvSpPr>
          <p:nvPr/>
        </p:nvSpPr>
        <p:spPr bwMode="auto">
          <a:xfrm flipH="1" flipV="1">
            <a:off x="7239000" y="457200"/>
            <a:ext cx="1371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52" name="Line 48"/>
          <p:cNvSpPr>
            <a:spLocks noChangeShapeType="1"/>
          </p:cNvSpPr>
          <p:nvPr/>
        </p:nvSpPr>
        <p:spPr bwMode="auto">
          <a:xfrm flipV="1">
            <a:off x="3733800" y="457200"/>
            <a:ext cx="35052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53" name="Oval 49"/>
          <p:cNvSpPr>
            <a:spLocks noChangeArrowheads="1"/>
          </p:cNvSpPr>
          <p:nvPr/>
        </p:nvSpPr>
        <p:spPr bwMode="auto">
          <a:xfrm>
            <a:off x="3429000" y="1143000"/>
            <a:ext cx="3048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54" name="Text Box 50"/>
          <p:cNvSpPr txBox="1">
            <a:spLocks noChangeArrowheads="1"/>
          </p:cNvSpPr>
          <p:nvPr/>
        </p:nvSpPr>
        <p:spPr bwMode="auto">
          <a:xfrm>
            <a:off x="33528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e</a:t>
            </a:r>
          </a:p>
        </p:txBody>
      </p:sp>
      <p:sp>
        <p:nvSpPr>
          <p:cNvPr id="277555" name="Text Box 51"/>
          <p:cNvSpPr txBox="1">
            <a:spLocks noChangeArrowheads="1"/>
          </p:cNvSpPr>
          <p:nvPr/>
        </p:nvSpPr>
        <p:spPr bwMode="auto">
          <a:xfrm>
            <a:off x="7696200" y="5486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</a:rPr>
              <a:t>atoms</a:t>
            </a:r>
          </a:p>
        </p:txBody>
      </p:sp>
      <p:sp>
        <p:nvSpPr>
          <p:cNvPr id="277556" name="Text Box 52"/>
          <p:cNvSpPr txBox="1">
            <a:spLocks noChangeArrowheads="1"/>
          </p:cNvSpPr>
          <p:nvPr/>
        </p:nvSpPr>
        <p:spPr bwMode="auto">
          <a:xfrm>
            <a:off x="4191000" y="5791200"/>
            <a:ext cx="259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66CCFF"/>
                </a:solidFill>
                <a:latin typeface="Times New Roman" pitchFamily="18" charset="0"/>
              </a:rPr>
              <a:t>Electromagnetic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66CCFF"/>
                </a:solidFill>
                <a:latin typeface="Times New Roman" pitchFamily="18" charset="0"/>
              </a:rPr>
              <a:t>interaction</a:t>
            </a:r>
            <a:endParaRPr lang="en-US" sz="2000">
              <a:solidFill>
                <a:srgbClr val="66CCFF"/>
              </a:solidFill>
              <a:latin typeface="Times New Roman" pitchFamily="18" charset="0"/>
            </a:endParaRPr>
          </a:p>
        </p:txBody>
      </p:sp>
      <p:sp>
        <p:nvSpPr>
          <p:cNvPr id="277557" name="Rectangle 53"/>
          <p:cNvSpPr>
            <a:spLocks noChangeArrowheads="1"/>
          </p:cNvSpPr>
          <p:nvPr/>
        </p:nvSpPr>
        <p:spPr bwMode="auto">
          <a:xfrm>
            <a:off x="6172200" y="6248400"/>
            <a:ext cx="1447800" cy="3048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7558" name="Picture 54" descr="funkym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1181100" cy="1190625"/>
          </a:xfrm>
          <a:prstGeom prst="rect">
            <a:avLst/>
          </a:prstGeom>
          <a:noFill/>
        </p:spPr>
      </p:pic>
      <p:grpSp>
        <p:nvGrpSpPr>
          <p:cNvPr id="277560" name="Group 56"/>
          <p:cNvGrpSpPr>
            <a:grpSpLocks/>
          </p:cNvGrpSpPr>
          <p:nvPr/>
        </p:nvGrpSpPr>
        <p:grpSpPr bwMode="auto">
          <a:xfrm>
            <a:off x="6172200" y="5105400"/>
            <a:ext cx="2057400" cy="1752600"/>
            <a:chOff x="1824" y="1536"/>
            <a:chExt cx="2304" cy="1872"/>
          </a:xfrm>
        </p:grpSpPr>
        <p:sp>
          <p:nvSpPr>
            <p:cNvPr id="277561" name="Oval 57"/>
            <p:cNvSpPr>
              <a:spLocks noChangeArrowheads="1"/>
            </p:cNvSpPr>
            <p:nvPr/>
          </p:nvSpPr>
          <p:spPr bwMode="auto">
            <a:xfrm>
              <a:off x="2810" y="2527"/>
              <a:ext cx="32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2" name="Oval 58"/>
            <p:cNvSpPr>
              <a:spLocks noChangeArrowheads="1"/>
            </p:cNvSpPr>
            <p:nvPr/>
          </p:nvSpPr>
          <p:spPr bwMode="auto">
            <a:xfrm>
              <a:off x="2920" y="263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3" name="Oval 59"/>
            <p:cNvSpPr>
              <a:spLocks noChangeArrowheads="1"/>
            </p:cNvSpPr>
            <p:nvPr/>
          </p:nvSpPr>
          <p:spPr bwMode="auto">
            <a:xfrm>
              <a:off x="3139" y="263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4" name="Oval 60"/>
            <p:cNvSpPr>
              <a:spLocks noChangeArrowheads="1"/>
            </p:cNvSpPr>
            <p:nvPr/>
          </p:nvSpPr>
          <p:spPr bwMode="auto">
            <a:xfrm>
              <a:off x="3139" y="252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5" name="Oval 61"/>
            <p:cNvSpPr>
              <a:spLocks noChangeArrowheads="1"/>
            </p:cNvSpPr>
            <p:nvPr/>
          </p:nvSpPr>
          <p:spPr bwMode="auto">
            <a:xfrm>
              <a:off x="3139" y="241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6" name="Oval 62"/>
            <p:cNvSpPr>
              <a:spLocks noChangeArrowheads="1"/>
            </p:cNvSpPr>
            <p:nvPr/>
          </p:nvSpPr>
          <p:spPr bwMode="auto">
            <a:xfrm>
              <a:off x="2920" y="2307"/>
              <a:ext cx="219" cy="22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7" name="Oval 63"/>
            <p:cNvSpPr>
              <a:spLocks noChangeArrowheads="1"/>
            </p:cNvSpPr>
            <p:nvPr/>
          </p:nvSpPr>
          <p:spPr bwMode="auto">
            <a:xfrm>
              <a:off x="2810" y="2307"/>
              <a:ext cx="219" cy="22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8" name="Oval 64"/>
            <p:cNvSpPr>
              <a:spLocks noChangeArrowheads="1"/>
            </p:cNvSpPr>
            <p:nvPr/>
          </p:nvSpPr>
          <p:spPr bwMode="auto">
            <a:xfrm>
              <a:off x="3139" y="2197"/>
              <a:ext cx="219" cy="22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9" name="Oval 65"/>
            <p:cNvSpPr>
              <a:spLocks noChangeArrowheads="1"/>
            </p:cNvSpPr>
            <p:nvPr/>
          </p:nvSpPr>
          <p:spPr bwMode="auto">
            <a:xfrm>
              <a:off x="3029" y="2197"/>
              <a:ext cx="220" cy="22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0" name="Oval 66"/>
            <p:cNvSpPr>
              <a:spLocks noChangeArrowheads="1"/>
            </p:cNvSpPr>
            <p:nvPr/>
          </p:nvSpPr>
          <p:spPr bwMode="auto">
            <a:xfrm>
              <a:off x="3249" y="241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1" name="Oval 67"/>
            <p:cNvSpPr>
              <a:spLocks noChangeArrowheads="1"/>
            </p:cNvSpPr>
            <p:nvPr/>
          </p:nvSpPr>
          <p:spPr bwMode="auto">
            <a:xfrm>
              <a:off x="3249" y="263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2" name="Oval 68"/>
            <p:cNvSpPr>
              <a:spLocks noChangeArrowheads="1"/>
            </p:cNvSpPr>
            <p:nvPr/>
          </p:nvSpPr>
          <p:spPr bwMode="auto">
            <a:xfrm>
              <a:off x="2810" y="1536"/>
              <a:ext cx="548" cy="187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3" name="Oval 69"/>
            <p:cNvSpPr>
              <a:spLocks noChangeArrowheads="1"/>
            </p:cNvSpPr>
            <p:nvPr/>
          </p:nvSpPr>
          <p:spPr bwMode="auto">
            <a:xfrm>
              <a:off x="1824" y="2307"/>
              <a:ext cx="2302" cy="33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4" name="Oval 70"/>
            <p:cNvSpPr>
              <a:spLocks noChangeArrowheads="1"/>
            </p:cNvSpPr>
            <p:nvPr/>
          </p:nvSpPr>
          <p:spPr bwMode="auto">
            <a:xfrm rot="-2145849">
              <a:off x="2043" y="2307"/>
              <a:ext cx="2083" cy="33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5" name="Oval 71"/>
            <p:cNvSpPr>
              <a:spLocks noChangeArrowheads="1"/>
            </p:cNvSpPr>
            <p:nvPr/>
          </p:nvSpPr>
          <p:spPr bwMode="auto">
            <a:xfrm rot="2107289">
              <a:off x="2135" y="2227"/>
              <a:ext cx="1993" cy="44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6" name="Oval 72"/>
            <p:cNvSpPr>
              <a:spLocks noChangeArrowheads="1"/>
            </p:cNvSpPr>
            <p:nvPr/>
          </p:nvSpPr>
          <p:spPr bwMode="auto">
            <a:xfrm>
              <a:off x="3139" y="219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7" name="Oval 73"/>
            <p:cNvSpPr>
              <a:spLocks noChangeArrowheads="1"/>
            </p:cNvSpPr>
            <p:nvPr/>
          </p:nvSpPr>
          <p:spPr bwMode="auto">
            <a:xfrm>
              <a:off x="2920" y="2307"/>
              <a:ext cx="219" cy="22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8" name="Oval 74"/>
            <p:cNvSpPr>
              <a:spLocks noChangeArrowheads="1"/>
            </p:cNvSpPr>
            <p:nvPr/>
          </p:nvSpPr>
          <p:spPr bwMode="auto">
            <a:xfrm>
              <a:off x="3030" y="2197"/>
              <a:ext cx="219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9" name="Oval 75"/>
            <p:cNvSpPr>
              <a:spLocks noChangeArrowheads="1"/>
            </p:cNvSpPr>
            <p:nvPr/>
          </p:nvSpPr>
          <p:spPr bwMode="auto">
            <a:xfrm>
              <a:off x="2810" y="2307"/>
              <a:ext cx="220" cy="22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580" name="Oval 76"/>
          <p:cNvSpPr>
            <a:spLocks noChangeArrowheads="1"/>
          </p:cNvSpPr>
          <p:nvPr/>
        </p:nvSpPr>
        <p:spPr bwMode="auto">
          <a:xfrm>
            <a:off x="7286625" y="1371600"/>
            <a:ext cx="304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81" name="Text Box 77"/>
          <p:cNvSpPr txBox="1">
            <a:spLocks noChangeArrowheads="1"/>
          </p:cNvSpPr>
          <p:nvPr/>
        </p:nvSpPr>
        <p:spPr bwMode="auto">
          <a:xfrm>
            <a:off x="7258050" y="13620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</a:t>
            </a:r>
          </a:p>
        </p:txBody>
      </p:sp>
      <p:sp>
        <p:nvSpPr>
          <p:cNvPr id="277582" name="Line 78"/>
          <p:cNvSpPr>
            <a:spLocks noChangeShapeType="1"/>
          </p:cNvSpPr>
          <p:nvPr/>
        </p:nvSpPr>
        <p:spPr bwMode="auto">
          <a:xfrm>
            <a:off x="7467600" y="1752600"/>
            <a:ext cx="5334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A816-9E74-48DA-AEC8-04059519497E}" type="slidenum">
              <a:rPr lang="en-US"/>
              <a:pPr/>
              <a:t>26</a:t>
            </a:fld>
            <a:endParaRPr lang="en-US"/>
          </a:p>
        </p:txBody>
      </p:sp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3810000"/>
            <a:ext cx="3581400" cy="2514600"/>
            <a:chOff x="3408" y="384"/>
            <a:chExt cx="2256" cy="1584"/>
          </a:xfrm>
        </p:grpSpPr>
        <p:graphicFrame>
          <p:nvGraphicFramePr>
            <p:cNvPr id="973828" name="Object 4"/>
            <p:cNvGraphicFramePr>
              <a:graphicFrameLocks noChangeAspect="1"/>
            </p:cNvGraphicFramePr>
            <p:nvPr/>
          </p:nvGraphicFramePr>
          <p:xfrm>
            <a:off x="3408" y="528"/>
            <a:ext cx="1656" cy="1303"/>
          </p:xfrm>
          <a:graphic>
            <a:graphicData uri="http://schemas.openxmlformats.org/presentationml/2006/ole">
              <p:oleObj spid="_x0000_s291842" name="Clip" r:id="rId3" imgW="4000320" imgH="3147480" progId="">
                <p:embed/>
              </p:oleObj>
            </a:graphicData>
          </a:graphic>
        </p:graphicFrame>
        <p:sp>
          <p:nvSpPr>
            <p:cNvPr id="973829" name="Rectangle 5"/>
            <p:cNvSpPr>
              <a:spLocks noChangeArrowheads="1"/>
            </p:cNvSpPr>
            <p:nvPr/>
          </p:nvSpPr>
          <p:spPr bwMode="auto">
            <a:xfrm>
              <a:off x="4368" y="624"/>
              <a:ext cx="768" cy="13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0" name="Rectangle 6"/>
            <p:cNvSpPr>
              <a:spLocks noChangeArrowheads="1"/>
            </p:cNvSpPr>
            <p:nvPr/>
          </p:nvSpPr>
          <p:spPr bwMode="auto">
            <a:xfrm>
              <a:off x="4176" y="1632"/>
              <a:ext cx="240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1" name="Rectangle 7"/>
            <p:cNvSpPr>
              <a:spLocks noChangeArrowheads="1"/>
            </p:cNvSpPr>
            <p:nvPr/>
          </p:nvSpPr>
          <p:spPr bwMode="auto">
            <a:xfrm>
              <a:off x="5040" y="384"/>
              <a:ext cx="624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2" name="Rectangle 8"/>
            <p:cNvSpPr>
              <a:spLocks noChangeArrowheads="1"/>
            </p:cNvSpPr>
            <p:nvPr/>
          </p:nvSpPr>
          <p:spPr bwMode="auto">
            <a:xfrm>
              <a:off x="4272" y="912"/>
              <a:ext cx="960" cy="8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833" name="Text Box 9"/>
          <p:cNvSpPr txBox="1">
            <a:spLocks noChangeArrowheads="1"/>
          </p:cNvSpPr>
          <p:nvPr/>
        </p:nvSpPr>
        <p:spPr bwMode="auto">
          <a:xfrm>
            <a:off x="3048000" y="5713413"/>
            <a:ext cx="3206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effectLst/>
              </a:rPr>
              <a:t>Strong </a:t>
            </a:r>
            <a:r>
              <a:rPr lang="en-US" sz="1800" b="1">
                <a:solidFill>
                  <a:srgbClr val="CC0000"/>
                </a:solidFill>
                <a:effectLst/>
              </a:rPr>
              <a:t>c</a:t>
            </a:r>
            <a:r>
              <a:rPr lang="en-US" sz="1800" b="1">
                <a:solidFill>
                  <a:srgbClr val="0066FF"/>
                </a:solidFill>
                <a:effectLst/>
              </a:rPr>
              <a:t>o</a:t>
            </a:r>
            <a:r>
              <a:rPr lang="en-US" sz="1800" b="1">
                <a:solidFill>
                  <a:srgbClr val="33CC33"/>
                </a:solidFill>
                <a:effectLst/>
              </a:rPr>
              <a:t>l</a:t>
            </a:r>
            <a:r>
              <a:rPr lang="en-US" sz="1800" b="1">
                <a:solidFill>
                  <a:srgbClr val="CC0000"/>
                </a:solidFill>
                <a:effectLst/>
              </a:rPr>
              <a:t>o</a:t>
            </a:r>
            <a:r>
              <a:rPr lang="en-US" sz="1800" b="1">
                <a:solidFill>
                  <a:srgbClr val="0066FF"/>
                </a:solidFill>
                <a:effectLst/>
              </a:rPr>
              <a:t>r</a:t>
            </a:r>
            <a:r>
              <a:rPr lang="en-US" sz="1800">
                <a:effectLst/>
              </a:rPr>
              <a:t> field</a:t>
            </a:r>
          </a:p>
          <a:p>
            <a:pPr algn="l"/>
            <a:r>
              <a:rPr lang="en-US" sz="1800">
                <a:effectLst/>
              </a:rPr>
              <a:t>Energy grows with separation !!!</a:t>
            </a: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3373438" y="5791200"/>
            <a:ext cx="140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990099"/>
                </a:solidFill>
                <a:effectLst/>
                <a:ea typeface="Arial Unicode MS" pitchFamily="34" charset="-128"/>
                <a:cs typeface="Arial Unicode MS" pitchFamily="34" charset="-128"/>
              </a:rPr>
              <a:t>E=mc</a:t>
            </a:r>
            <a:r>
              <a:rPr lang="en-US" sz="2800" b="1" baseline="30000">
                <a:solidFill>
                  <a:srgbClr val="990099"/>
                </a:solidFill>
                <a:effectLst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>
                <a:solidFill>
                  <a:srgbClr val="990099"/>
                </a:solidFill>
                <a:effectLst/>
                <a:ea typeface="Arial Unicode MS" pitchFamily="34" charset="-128"/>
                <a:cs typeface="Arial Unicode MS" pitchFamily="34" charset="-128"/>
              </a:rPr>
              <a:t> !</a:t>
            </a:r>
            <a:endParaRPr lang="en-US" sz="2800" b="1" baseline="30000">
              <a:solidFill>
                <a:srgbClr val="990099"/>
              </a:solidFill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3835" name="Oval 11"/>
          <p:cNvSpPr>
            <a:spLocks noChangeArrowheads="1"/>
          </p:cNvSpPr>
          <p:nvPr/>
        </p:nvSpPr>
        <p:spPr bwMode="auto">
          <a:xfrm>
            <a:off x="1371600" y="5105400"/>
            <a:ext cx="5334000" cy="3048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36" name="Oval 12"/>
          <p:cNvSpPr>
            <a:spLocks noChangeArrowheads="1"/>
          </p:cNvSpPr>
          <p:nvPr/>
        </p:nvSpPr>
        <p:spPr bwMode="auto">
          <a:xfrm>
            <a:off x="3886200" y="5318125"/>
            <a:ext cx="76200" cy="92075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37" name="Text Box 13"/>
          <p:cNvSpPr txBox="1">
            <a:spLocks noChangeArrowheads="1"/>
          </p:cNvSpPr>
          <p:nvPr/>
        </p:nvSpPr>
        <p:spPr bwMode="auto">
          <a:xfrm>
            <a:off x="3124200" y="5927725"/>
            <a:ext cx="16986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>
                <a:effectLst/>
              </a:rPr>
              <a:t>“white” proton</a:t>
            </a:r>
          </a:p>
        </p:txBody>
      </p:sp>
      <p:sp>
        <p:nvSpPr>
          <p:cNvPr id="973838" name="Oval 14"/>
          <p:cNvSpPr>
            <a:spLocks noChangeArrowheads="1"/>
          </p:cNvSpPr>
          <p:nvPr/>
        </p:nvSpPr>
        <p:spPr bwMode="auto">
          <a:xfrm>
            <a:off x="3962400" y="5165725"/>
            <a:ext cx="76200" cy="92075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39" name="Oval 15"/>
          <p:cNvSpPr>
            <a:spLocks noChangeArrowheads="1"/>
          </p:cNvSpPr>
          <p:nvPr/>
        </p:nvSpPr>
        <p:spPr bwMode="auto">
          <a:xfrm>
            <a:off x="3810000" y="5241925"/>
            <a:ext cx="76200" cy="92075"/>
          </a:xfrm>
          <a:prstGeom prst="ellipse">
            <a:avLst/>
          </a:prstGeom>
          <a:solidFill>
            <a:srgbClr val="66FF66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0" name="Oval 16"/>
          <p:cNvSpPr>
            <a:spLocks noChangeArrowheads="1"/>
          </p:cNvSpPr>
          <p:nvPr/>
        </p:nvSpPr>
        <p:spPr bwMode="auto">
          <a:xfrm>
            <a:off x="3429000" y="4724400"/>
            <a:ext cx="1219200" cy="1066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1" name="Text Box 17"/>
          <p:cNvSpPr txBox="1">
            <a:spLocks noChangeArrowheads="1"/>
          </p:cNvSpPr>
          <p:nvPr/>
        </p:nvSpPr>
        <p:spPr bwMode="auto">
          <a:xfrm>
            <a:off x="5029200" y="4510088"/>
            <a:ext cx="7048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effectLst/>
              </a:rPr>
              <a:t>quark</a:t>
            </a:r>
          </a:p>
        </p:txBody>
      </p:sp>
      <p:sp>
        <p:nvSpPr>
          <p:cNvPr id="973842" name="Oval 18"/>
          <p:cNvSpPr>
            <a:spLocks noChangeArrowheads="1"/>
          </p:cNvSpPr>
          <p:nvPr/>
        </p:nvSpPr>
        <p:spPr bwMode="auto">
          <a:xfrm>
            <a:off x="3657600" y="5394325"/>
            <a:ext cx="76200" cy="92075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3" name="Oval 19"/>
          <p:cNvSpPr>
            <a:spLocks noChangeArrowheads="1"/>
          </p:cNvSpPr>
          <p:nvPr/>
        </p:nvSpPr>
        <p:spPr bwMode="auto">
          <a:xfrm>
            <a:off x="4419600" y="5181600"/>
            <a:ext cx="76200" cy="92075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4" name="Oval 20"/>
          <p:cNvSpPr>
            <a:spLocks noChangeArrowheads="1"/>
          </p:cNvSpPr>
          <p:nvPr/>
        </p:nvSpPr>
        <p:spPr bwMode="auto">
          <a:xfrm>
            <a:off x="3581400" y="5029200"/>
            <a:ext cx="76200" cy="92075"/>
          </a:xfrm>
          <a:prstGeom prst="ellipse">
            <a:avLst/>
          </a:prstGeom>
          <a:solidFill>
            <a:srgbClr val="66FF66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5" name="Line 21"/>
          <p:cNvSpPr>
            <a:spLocks noChangeShapeType="1"/>
          </p:cNvSpPr>
          <p:nvPr/>
        </p:nvSpPr>
        <p:spPr bwMode="auto">
          <a:xfrm flipH="1">
            <a:off x="4572000" y="48006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6" name="AutoShape 22"/>
          <p:cNvSpPr>
            <a:spLocks noChangeArrowheads="1"/>
          </p:cNvSpPr>
          <p:nvPr/>
        </p:nvSpPr>
        <p:spPr bwMode="auto">
          <a:xfrm>
            <a:off x="3657600" y="4876800"/>
            <a:ext cx="685800" cy="762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7" name="Oval 23"/>
          <p:cNvSpPr>
            <a:spLocks noChangeArrowheads="1"/>
          </p:cNvSpPr>
          <p:nvPr/>
        </p:nvSpPr>
        <p:spPr bwMode="auto">
          <a:xfrm>
            <a:off x="4191000" y="5181600"/>
            <a:ext cx="76200" cy="92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8" name="Oval 24"/>
          <p:cNvSpPr>
            <a:spLocks noChangeArrowheads="1"/>
          </p:cNvSpPr>
          <p:nvPr/>
        </p:nvSpPr>
        <p:spPr bwMode="auto">
          <a:xfrm>
            <a:off x="3733800" y="5165725"/>
            <a:ext cx="76200" cy="92075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9" name="Line 25"/>
          <p:cNvSpPr>
            <a:spLocks noChangeShapeType="1"/>
          </p:cNvSpPr>
          <p:nvPr/>
        </p:nvSpPr>
        <p:spPr bwMode="auto">
          <a:xfrm flipH="1" flipV="1">
            <a:off x="4876800" y="54864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50" name="Oval 26"/>
          <p:cNvSpPr>
            <a:spLocks noChangeArrowheads="1"/>
          </p:cNvSpPr>
          <p:nvPr/>
        </p:nvSpPr>
        <p:spPr bwMode="auto">
          <a:xfrm>
            <a:off x="4343400" y="5105400"/>
            <a:ext cx="2362200" cy="3048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51" name="Oval 27"/>
          <p:cNvSpPr>
            <a:spLocks noChangeArrowheads="1"/>
          </p:cNvSpPr>
          <p:nvPr/>
        </p:nvSpPr>
        <p:spPr bwMode="auto">
          <a:xfrm>
            <a:off x="1600200" y="5029200"/>
            <a:ext cx="2133600" cy="3048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30550" y="4006850"/>
            <a:ext cx="2127250" cy="946150"/>
            <a:chOff x="1972" y="1804"/>
            <a:chExt cx="1340" cy="596"/>
          </a:xfrm>
        </p:grpSpPr>
        <p:sp>
          <p:nvSpPr>
            <p:cNvPr id="973853" name="Text Box 29"/>
            <p:cNvSpPr txBox="1">
              <a:spLocks noChangeArrowheads="1"/>
            </p:cNvSpPr>
            <p:nvPr/>
          </p:nvSpPr>
          <p:spPr bwMode="auto">
            <a:xfrm>
              <a:off x="1972" y="1804"/>
              <a:ext cx="1340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effectLst/>
                </a:rPr>
                <a:t>quark-antiquark pair</a:t>
              </a:r>
            </a:p>
            <a:p>
              <a:pPr algn="l"/>
              <a:r>
                <a:rPr lang="en-US" sz="1800">
                  <a:effectLst/>
                </a:rPr>
                <a:t>created from vacuum</a:t>
              </a:r>
            </a:p>
          </p:txBody>
        </p:sp>
        <p:sp>
          <p:nvSpPr>
            <p:cNvPr id="973854" name="Line 30"/>
            <p:cNvSpPr>
              <a:spLocks noChangeShapeType="1"/>
            </p:cNvSpPr>
            <p:nvPr/>
          </p:nvSpPr>
          <p:spPr bwMode="auto">
            <a:xfrm flipH="1">
              <a:off x="2688" y="2208"/>
              <a:ext cx="96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855" name="Oval 31"/>
          <p:cNvSpPr>
            <a:spLocks noChangeArrowheads="1"/>
          </p:cNvSpPr>
          <p:nvPr/>
        </p:nvSpPr>
        <p:spPr bwMode="auto">
          <a:xfrm>
            <a:off x="990600" y="4648200"/>
            <a:ext cx="1219200" cy="1066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56" name="Oval 32"/>
          <p:cNvSpPr>
            <a:spLocks noChangeArrowheads="1"/>
          </p:cNvSpPr>
          <p:nvPr/>
        </p:nvSpPr>
        <p:spPr bwMode="auto">
          <a:xfrm>
            <a:off x="6096000" y="4876800"/>
            <a:ext cx="914400" cy="7620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57" name="Text Box 33"/>
          <p:cNvSpPr txBox="1">
            <a:spLocks noChangeArrowheads="1"/>
          </p:cNvSpPr>
          <p:nvPr/>
        </p:nvSpPr>
        <p:spPr bwMode="auto">
          <a:xfrm>
            <a:off x="635000" y="5867400"/>
            <a:ext cx="18034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“white” proton</a:t>
            </a:r>
          </a:p>
          <a:p>
            <a:r>
              <a:rPr lang="en-US" sz="1800">
                <a:effectLst/>
              </a:rPr>
              <a:t>(confined quarks)</a:t>
            </a:r>
          </a:p>
        </p:txBody>
      </p:sp>
      <p:sp>
        <p:nvSpPr>
          <p:cNvPr id="973858" name="Text Box 34"/>
          <p:cNvSpPr txBox="1">
            <a:spLocks noChangeArrowheads="1"/>
          </p:cNvSpPr>
          <p:nvPr/>
        </p:nvSpPr>
        <p:spPr bwMode="auto">
          <a:xfrm>
            <a:off x="5638800" y="5715000"/>
            <a:ext cx="1803400" cy="6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  <a:sym typeface="Symbol" pitchFamily="18" charset="2"/>
              </a:rPr>
              <a:t>“white” </a:t>
            </a:r>
            <a:r>
              <a:rPr lang="en-US" sz="2000" baseline="30000">
                <a:effectLst/>
                <a:sym typeface="Symbol" pitchFamily="18" charset="2"/>
              </a:rPr>
              <a:t>0</a:t>
            </a:r>
            <a:endParaRPr lang="en-US" sz="2000">
              <a:effectLst/>
              <a:sym typeface="Symbol" pitchFamily="18" charset="2"/>
            </a:endParaRPr>
          </a:p>
          <a:p>
            <a:r>
              <a:rPr lang="en-US" sz="1800">
                <a:effectLst/>
              </a:rPr>
              <a:t>(confined quarks)</a:t>
            </a:r>
          </a:p>
        </p:txBody>
      </p:sp>
      <p:sp>
        <p:nvSpPr>
          <p:cNvPr id="973859" name="Text Box 35"/>
          <p:cNvSpPr txBox="1">
            <a:spLocks noChangeArrowheads="1"/>
          </p:cNvSpPr>
          <p:nvPr/>
        </p:nvSpPr>
        <p:spPr bwMode="auto">
          <a:xfrm>
            <a:off x="228600" y="3810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Chromodynamics  QCD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73860" name="Rectangle 36"/>
          <p:cNvSpPr>
            <a:spLocks noChangeArrowheads="1"/>
          </p:cNvSpPr>
          <p:nvPr/>
        </p:nvSpPr>
        <p:spPr bwMode="auto">
          <a:xfrm>
            <a:off x="7543800" y="768350"/>
            <a:ext cx="152400" cy="16764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99CCFF">
                  <a:gamma/>
                  <a:shade val="69412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61" name="Rectangle 37"/>
          <p:cNvSpPr>
            <a:spLocks noChangeArrowheads="1"/>
          </p:cNvSpPr>
          <p:nvPr/>
        </p:nvSpPr>
        <p:spPr bwMode="auto">
          <a:xfrm>
            <a:off x="5181600" y="311150"/>
            <a:ext cx="3505200" cy="22860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62" name="Text Box 38"/>
          <p:cNvSpPr txBox="1">
            <a:spLocks noChangeArrowheads="1"/>
          </p:cNvSpPr>
          <p:nvPr/>
        </p:nvSpPr>
        <p:spPr bwMode="auto">
          <a:xfrm>
            <a:off x="6324600" y="267335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effectLst/>
              </a:rPr>
              <a:t> distance</a:t>
            </a:r>
          </a:p>
        </p:txBody>
      </p:sp>
      <p:sp>
        <p:nvSpPr>
          <p:cNvPr id="973863" name="Text Box 39"/>
          <p:cNvSpPr txBox="1">
            <a:spLocks noChangeArrowheads="1"/>
          </p:cNvSpPr>
          <p:nvPr/>
        </p:nvSpPr>
        <p:spPr bwMode="auto">
          <a:xfrm>
            <a:off x="5638800" y="305435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  <a:effectLst/>
              </a:rPr>
              <a:t> </a:t>
            </a:r>
            <a:r>
              <a:rPr lang="en-US" sz="2000" b="1">
                <a:solidFill>
                  <a:srgbClr val="FFFF66"/>
                </a:solidFill>
                <a:effectLst/>
              </a:rPr>
              <a:t>energy density, temperature</a:t>
            </a:r>
            <a:endParaRPr lang="en-US" b="1">
              <a:solidFill>
                <a:srgbClr val="FFFF66"/>
              </a:solidFill>
              <a:effectLst/>
            </a:endParaRPr>
          </a:p>
        </p:txBody>
      </p:sp>
      <p:sp>
        <p:nvSpPr>
          <p:cNvPr id="973864" name="Line 40"/>
          <p:cNvSpPr>
            <a:spLocks noChangeShapeType="1"/>
          </p:cNvSpPr>
          <p:nvPr/>
        </p:nvSpPr>
        <p:spPr bwMode="auto">
          <a:xfrm>
            <a:off x="7467600" y="2901950"/>
            <a:ext cx="762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65" name="Line 41"/>
          <p:cNvSpPr>
            <a:spLocks noChangeShapeType="1"/>
          </p:cNvSpPr>
          <p:nvPr/>
        </p:nvSpPr>
        <p:spPr bwMode="auto">
          <a:xfrm flipH="1">
            <a:off x="5105400" y="3359150"/>
            <a:ext cx="533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66" name="Text Box 42"/>
          <p:cNvSpPr txBox="1">
            <a:spLocks noChangeArrowheads="1"/>
          </p:cNvSpPr>
          <p:nvPr/>
        </p:nvSpPr>
        <p:spPr bwMode="auto">
          <a:xfrm rot="-5400000">
            <a:off x="3848100" y="10287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  <a:effectLst/>
              </a:rPr>
              <a:t> </a:t>
            </a:r>
            <a:r>
              <a:rPr lang="en-US" sz="2000" b="1">
                <a:solidFill>
                  <a:srgbClr val="FFFF66"/>
                </a:solidFill>
                <a:effectLst/>
              </a:rPr>
              <a:t>relative strength</a:t>
            </a:r>
          </a:p>
        </p:txBody>
      </p:sp>
      <p:sp>
        <p:nvSpPr>
          <p:cNvPr id="973867" name="Arc 43"/>
          <p:cNvSpPr>
            <a:spLocks/>
          </p:cNvSpPr>
          <p:nvPr/>
        </p:nvSpPr>
        <p:spPr bwMode="auto">
          <a:xfrm flipV="1">
            <a:off x="5334000" y="539750"/>
            <a:ext cx="2849563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56"/>
              <a:gd name="T1" fmla="*/ 0 h 21600"/>
              <a:gd name="T2" fmla="*/ 21256 w 21256"/>
              <a:gd name="T3" fmla="*/ 17758 h 21600"/>
              <a:gd name="T4" fmla="*/ 0 w 212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56" h="21600" fill="none" extrusionOk="0">
                <a:moveTo>
                  <a:pt x="-1" y="0"/>
                </a:moveTo>
                <a:cubicBezTo>
                  <a:pt x="10447" y="0"/>
                  <a:pt x="19397" y="7477"/>
                  <a:pt x="21255" y="17758"/>
                </a:cubicBezTo>
              </a:path>
              <a:path w="21256" h="21600" stroke="0" extrusionOk="0">
                <a:moveTo>
                  <a:pt x="-1" y="0"/>
                </a:moveTo>
                <a:cubicBezTo>
                  <a:pt x="10447" y="0"/>
                  <a:pt x="19397" y="7477"/>
                  <a:pt x="21255" y="1775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68" name="Text Box 44"/>
          <p:cNvSpPr txBox="1">
            <a:spLocks noChangeArrowheads="1"/>
          </p:cNvSpPr>
          <p:nvPr/>
        </p:nvSpPr>
        <p:spPr bwMode="auto">
          <a:xfrm>
            <a:off x="5105400" y="145415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  <a:effectLst/>
              </a:rPr>
              <a:t> </a:t>
            </a:r>
            <a:r>
              <a:rPr lang="en-US" sz="2000" b="1">
                <a:solidFill>
                  <a:srgbClr val="FFFF66"/>
                </a:solidFill>
                <a:effectLst/>
              </a:rPr>
              <a:t>asymptotic freedom</a:t>
            </a:r>
            <a:endParaRPr lang="en-US" b="1">
              <a:solidFill>
                <a:srgbClr val="FFFF66"/>
              </a:solidFill>
              <a:effectLst/>
            </a:endParaRPr>
          </a:p>
        </p:txBody>
      </p:sp>
      <p:sp>
        <p:nvSpPr>
          <p:cNvPr id="973869" name="Text Box 45"/>
          <p:cNvSpPr txBox="1">
            <a:spLocks noChangeArrowheads="1"/>
          </p:cNvSpPr>
          <p:nvPr/>
        </p:nvSpPr>
        <p:spPr bwMode="auto">
          <a:xfrm>
            <a:off x="838200" y="14478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bare quarks have never been observed.</a:t>
            </a:r>
          </a:p>
        </p:txBody>
      </p:sp>
      <p:sp>
        <p:nvSpPr>
          <p:cNvPr id="973870" name="Text Box 46"/>
          <p:cNvSpPr txBox="1">
            <a:spLocks noChangeArrowheads="1"/>
          </p:cNvSpPr>
          <p:nvPr/>
        </p:nvSpPr>
        <p:spPr bwMode="auto">
          <a:xfrm>
            <a:off x="670560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000099"/>
                </a:solidFill>
                <a:effectLst/>
              </a:rPr>
              <a:t>Thanks to Mike Lisa (OSU) for parts of this animation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2.70877E-6 C -0.0026 -0.00439 -0.00503 -0.00948 -0.00764 -0.01596 C -0.01458 -0.03354 -0.01649 -0.05089 -0.01146 -0.05366 C -0.00625 -0.05644 0.00382 -0.04418 0.01059 -0.0266 C 0.01424 -0.01712 0.01649 -0.00809 0.01719 -0.00139 C 0.01823 0.00394 0.01875 0.00902 0.01875 0.01527 C 0.01875 0.03539 0.01389 0.05228 0.00833 0.05228 C 0.00278 0.05228 -0.00191 0.03539 -0.00191 0.01527 C -0.00191 0.00602 -0.00069 -0.00277 0.00104 -0.00902 C 0.00174 -0.01457 0.00382 -0.02035 0.00573 -0.02614 C 0.01319 -0.04418 0.02309 -0.05644 0.02813 -0.05366 C 0.03333 -0.05066 0.03142 -0.03354 0.02431 -0.0155 C 0.02135 -0.00694 0.01719 0.00023 0.01319 0.00509 C 0.01024 0.00949 0.00694 0.01365 0.0026 0.01758 C -0.01059 0.03054 -0.02378 0.03609 -0.0276 0.031 C -0.0309 0.02568 -0.02344 0.01111 -0.01024 -0.00139 C -0.00486 -0.00694 0.00104 -0.01087 0.00573 -0.01365 C 0.01024 -0.01619 0.0158 -0.01827 0.0217 -0.01966 C 0.03767 -0.02429 0.05156 -0.0229 0.05278 -0.01596 C 0.05417 -0.00902 0.04201 -2.70877E-6 0.02604 0.0044 C 0.01875 0.00602 0.01163 0.00671 0.00625 0.00648 C 0.00139 0.00648 -0.00382 0.00579 -0.0092 0.0044 C -0.02535 -2.70877E-6 -0.0375 -0.00948 -0.03594 -0.01619 C -0.0349 -0.0229 -0.02101 -0.02475 -0.00486 -0.02035 C 0.00278 -0.01804 0.0099 -0.01457 0.01476 -0.01133 C 0.01875 -0.00856 0.02274 -0.00555 0.02708 -0.00139 C 0.03993 0.01134 0.04757 0.02568 0.04392 0.031 C 0.0408 0.03609 0.02708 0.03054 0.01424 0.01805 C 0.00816 0.01203 0.00278 0.00579 5.55112E-17 -2.70877E-6 Z " pathEditMode="relative" rAng="0" ptsTypes="fffffffffffffffffffffffffffff">
                                      <p:cBhvr>
                                        <p:cTn id="12" dur="2000" fill="hold"/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1.11022E-16 C -0.00295 -0.00347 -0.00642 -0.00741 -0.01024 -0.01273 C -0.02031 -0.02731 -0.02569 -0.04352 -0.02135 -0.04792 C -0.01684 -0.05231 -0.00468 -0.04398 0.00521 -0.02963 C 0.01077 -0.02176 0.01459 -0.01389 0.01667 -0.00764 C 0.01875 -0.00278 0.01997 0.00208 0.02153 0.00787 C 0.02552 0.02731 0.02414 0.04537 0.01875 0.04745 C 0.0132 0.04931 0.00556 0.03472 0.00157 0.01528 C -0.00034 0.00625 -0.00086 -0.00255 -0.00034 -0.00926 C -0.00086 -0.01481 -0.00034 -0.02106 0.0007 -0.02731 C 0.00434 -0.04745 0.01146 -0.06273 0.0165 -0.06181 C 0.0224 -0.06088 0.02396 -0.04329 0.02066 -0.02361 C 0.01962 -0.01435 0.01702 -0.00579 0.01407 1.11022E-16 C 0.01216 0.00532 0.00955 0.01065 0.00643 0.01597 C -0.00382 0.0331 -0.01545 0.04306 -0.02031 0.03958 C -0.0243 0.03565 -0.02031 0.01898 -0.00972 0.00208 C -0.00573 -0.00486 -0.00069 -0.01088 0.00313 -0.01528 C 0.00695 -0.01944 0.01198 -0.02338 0.01737 -0.02685 C 0.03177 -0.03681 0.04549 -0.04051 0.04809 -0.03426 C 0.0507 -0.02824 0.0408 -0.01505 0.02639 -0.00509 C 0.01962 -0.00093 0.01285 0.00231 0.00764 0.00394 C 0.00296 0.00556 -0.00208 0.00671 -0.00763 0.00741 C -0.02413 0.0088 -0.03767 0.00394 -0.03767 -0.00301 C -0.03784 -0.00972 -0.02482 -0.01667 -0.00833 -0.01806 C -0.00052 -0.01829 0.00695 -0.01759 0.01233 -0.0162 C 0.01667 -0.01505 0.02101 -0.01343 0.02622 -0.01088 C 0.04115 -0.00324 0.05139 0.00787 0.04896 0.01435 C 0.04688 0.02037 0.03264 0.02014 0.01771 0.01227 C 0.01059 0.0088 0.00382 0.00463 -3.88889E-6 1.11022E-16 Z " pathEditMode="relative" rAng="-922014" ptsTypes="fffffffffffffffffffffffffffff">
                                      <p:cBhvr>
                                        <p:cTn id="16" dur="1000" fill="hold"/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-2.96296E-6 C -0.00104 -0.00532 -0.00174 -0.01134 -0.00208 -0.01875 C -0.0033 -0.03842 0.00017 -0.05555 0.00556 -0.05532 C 0.01128 -0.05509 0.01684 -0.03842 0.01771 -0.01875 C 0.01823 -0.0081 0.01753 0.00139 0.01632 0.00787 C 0.01563 0.01343 0.01458 0.01829 0.01267 0.02408 C 0.0066 0.04236 -0.00278 0.05533 -0.00799 0.05232 C -0.01302 0.04954 -0.01233 0.03148 -0.00625 0.01297 C -0.00347 0.00463 0.00035 -0.00277 0.00365 -0.00764 C 0.00608 -0.0125 0.00972 -0.01666 0.01319 -0.02083 C 0.02535 -0.03356 0.03819 -0.03958 0.04184 -0.03426 C 0.04583 -0.0287 0.03889 -0.01412 0.02691 -0.00139 C 0.0217 0.0051 0.0158 0.00949 0.01059 0.01181 C 0.0066 0.01412 0.00243 0.01621 -0.00278 0.0176 C -0.01875 0.02246 -0.03247 0.0206 -0.03455 0.01389 C -0.03594 0.00718 -0.02483 -0.00231 -0.00885 -0.00671 C -0.00226 -0.00902 0.00434 -0.00949 0.00938 -0.00949 C 0.01424 -0.00949 0.01997 -0.00833 0.02587 -0.00648 C 0.04184 -0.00231 0.05417 0.00648 0.0533 0.01343 C 0.05243 0.0206 0.03854 0.02246 0.02257 0.01783 C 0.01545 0.01551 0.00868 0.01227 0.00382 0.00926 C -0.00052 0.00672 -0.00521 0.00324 -0.00972 -0.00092 C -0.02309 -0.01342 -0.03142 -0.0287 -0.02812 -0.03402 C -0.025 -0.03958 -0.01181 -0.03379 0.00174 -0.02129 C 0.00799 -0.01504 0.01354 -0.0081 0.01701 -0.00254 C 0.01979 0.00209 0.02257 0.00695 0.02535 0.0132 C 0.03333 0.03172 0.03594 0.04885 0.03108 0.05185 C 0.02674 0.05486 0.0158 0.04236 0.00764 0.02408 C 0.00399 0.01551 0.00087 0.00672 0.0 -2.96296E-6 Z " pathEditMode="relative" rAng="1411078" ptsTypes="fffffffffffffffffffffffffffff">
                                      <p:cBhvr>
                                        <p:cTn id="20" dur="3000" fill="hold"/>
                                        <p:tgtEl>
                                          <p:spTgt spid="973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973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9" dur="2000" fill="hold"/>
                                        <p:tgtEl>
                                          <p:spTgt spid="973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71" dur="2000" fill="hold"/>
                                        <p:tgtEl>
                                          <p:spTgt spid="973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9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97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97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97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7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7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500"/>
                                        <p:tgtEl>
                                          <p:spTgt spid="9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54 L 0.24583 0.004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73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68193E-6 L -0.22083 -0.004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73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7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2000"/>
                                        <p:tgtEl>
                                          <p:spTgt spid="97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2000"/>
                                        <p:tgtEl>
                                          <p:spTgt spid="97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7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7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7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7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6" grpId="0" animBg="1"/>
      <p:bldP spid="973833" grpId="0"/>
      <p:bldP spid="973833" grpId="1"/>
      <p:bldP spid="973834" grpId="0"/>
      <p:bldP spid="973834" grpId="1"/>
      <p:bldP spid="973835" grpId="0" animBg="1"/>
      <p:bldP spid="973835" grpId="1" animBg="1"/>
      <p:bldP spid="973836" grpId="0" animBg="1"/>
      <p:bldP spid="973836" grpId="1" animBg="1"/>
      <p:bldP spid="973836" grpId="2" animBg="1"/>
      <p:bldP spid="973837" grpId="0"/>
      <p:bldP spid="973837" grpId="1"/>
      <p:bldP spid="973838" grpId="0" animBg="1"/>
      <p:bldP spid="973838" grpId="1" animBg="1"/>
      <p:bldP spid="973838" grpId="2" animBg="1"/>
      <p:bldP spid="973839" grpId="0" animBg="1"/>
      <p:bldP spid="973839" grpId="1" animBg="1"/>
      <p:bldP spid="973839" grpId="2" animBg="1"/>
      <p:bldP spid="973840" grpId="0" animBg="1"/>
      <p:bldP spid="973840" grpId="1" animBg="1"/>
      <p:bldP spid="973841" grpId="0"/>
      <p:bldP spid="973841" grpId="1"/>
      <p:bldP spid="973842" grpId="0" animBg="1"/>
      <p:bldP spid="973842" grpId="1" animBg="1"/>
      <p:bldP spid="973843" grpId="0" animBg="1"/>
      <p:bldP spid="973843" grpId="1" animBg="1"/>
      <p:bldP spid="973844" grpId="0" animBg="1"/>
      <p:bldP spid="973844" grpId="1" animBg="1"/>
      <p:bldP spid="973845" grpId="0" animBg="1"/>
      <p:bldP spid="973845" grpId="1" animBg="1"/>
      <p:bldP spid="973846" grpId="0" animBg="1"/>
      <p:bldP spid="973846" grpId="1" animBg="1"/>
      <p:bldP spid="973847" grpId="0" animBg="1"/>
      <p:bldP spid="973847" grpId="1" animBg="1"/>
      <p:bldP spid="973848" grpId="0" animBg="1"/>
      <p:bldP spid="973848" grpId="1" animBg="1"/>
      <p:bldP spid="973849" grpId="0" animBg="1"/>
      <p:bldP spid="973849" grpId="1" animBg="1"/>
      <p:bldP spid="973850" grpId="0" animBg="1"/>
      <p:bldP spid="973850" grpId="1" animBg="1"/>
      <p:bldP spid="973851" grpId="0" animBg="1"/>
      <p:bldP spid="973851" grpId="1" animBg="1"/>
      <p:bldP spid="973855" grpId="0" animBg="1"/>
      <p:bldP spid="973856" grpId="0" animBg="1"/>
      <p:bldP spid="973857" grpId="0"/>
      <p:bldP spid="973858" grpId="0"/>
      <p:bldP spid="9738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CB28-04C3-4F5E-A152-A8046E52836F}" type="slidenum">
              <a:rPr lang="en-US"/>
              <a:pPr/>
              <a:t>27</a:t>
            </a:fld>
            <a:endParaRPr lang="en-US"/>
          </a:p>
        </p:txBody>
      </p:sp>
      <p:pic>
        <p:nvPicPr>
          <p:cNvPr id="962565" name="Picture 5" descr="CAX3FA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447675"/>
            <a:ext cx="76581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4B4-F669-4C75-ABC4-03DBEB62952E}" type="slidenum">
              <a:rPr lang="en-US"/>
              <a:pPr/>
              <a:t>28</a:t>
            </a:fld>
            <a:endParaRPr lang="en-US"/>
          </a:p>
        </p:txBody>
      </p:sp>
      <p:pic>
        <p:nvPicPr>
          <p:cNvPr id="961541" name="Picture 5" descr="CAVLIJU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114425"/>
            <a:ext cx="72580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570C-C96D-40CF-834B-EBA817EBCF51}" type="slidenum">
              <a:rPr lang="en-US"/>
              <a:pPr/>
              <a:t>29</a:t>
            </a:fld>
            <a:endParaRPr lang="en-US"/>
          </a:p>
        </p:txBody>
      </p:sp>
      <p:sp>
        <p:nvSpPr>
          <p:cNvPr id="974850" name="WordArt 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38100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Monotype Corsiva"/>
              </a:rPr>
              <a:t>The Vacuum</a:t>
            </a:r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2286000" y="4343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2849563"/>
            <a:ext cx="685800" cy="579437"/>
            <a:chOff x="1680" y="2400"/>
            <a:chExt cx="432" cy="365"/>
          </a:xfrm>
        </p:grpSpPr>
        <p:sp>
          <p:nvSpPr>
            <p:cNvPr id="974853" name="Text Box 5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54" name="Line 6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6400800" y="1752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629400" y="5410200"/>
            <a:ext cx="685800" cy="579438"/>
            <a:chOff x="1680" y="2400"/>
            <a:chExt cx="432" cy="365"/>
          </a:xfrm>
        </p:grpSpPr>
        <p:sp>
          <p:nvSpPr>
            <p:cNvPr id="974857" name="Text Box 9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58" name="Line 10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59" name="Text Box 11"/>
          <p:cNvSpPr txBox="1">
            <a:spLocks noChangeArrowheads="1"/>
          </p:cNvSpPr>
          <p:nvPr/>
        </p:nvSpPr>
        <p:spPr bwMode="auto">
          <a:xfrm>
            <a:off x="1447800" y="1295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34200" y="762000"/>
            <a:ext cx="685800" cy="579438"/>
            <a:chOff x="1680" y="2400"/>
            <a:chExt cx="432" cy="365"/>
          </a:xfrm>
        </p:grpSpPr>
        <p:sp>
          <p:nvSpPr>
            <p:cNvPr id="974861" name="Text Box 13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62" name="Line 14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63" name="Text Box 15"/>
          <p:cNvSpPr txBox="1">
            <a:spLocks noChangeArrowheads="1"/>
          </p:cNvSpPr>
          <p:nvPr/>
        </p:nvSpPr>
        <p:spPr bwMode="auto">
          <a:xfrm>
            <a:off x="5943600" y="38100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72000" y="2849563"/>
            <a:ext cx="685800" cy="579437"/>
            <a:chOff x="1680" y="2400"/>
            <a:chExt cx="432" cy="365"/>
          </a:xfrm>
        </p:grpSpPr>
        <p:sp>
          <p:nvSpPr>
            <p:cNvPr id="974865" name="Text Box 17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66" name="Line 18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67" name="Text Box 19"/>
          <p:cNvSpPr txBox="1">
            <a:spLocks noChangeArrowheads="1"/>
          </p:cNvSpPr>
          <p:nvPr/>
        </p:nvSpPr>
        <p:spPr bwMode="auto">
          <a:xfrm>
            <a:off x="5181600" y="2849563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95400" y="5486400"/>
            <a:ext cx="685800" cy="579438"/>
            <a:chOff x="1680" y="2400"/>
            <a:chExt cx="432" cy="365"/>
          </a:xfrm>
        </p:grpSpPr>
        <p:sp>
          <p:nvSpPr>
            <p:cNvPr id="974869" name="Text Box 21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70" name="Line 22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71" name="Text Box 23"/>
          <p:cNvSpPr txBox="1">
            <a:spLocks noChangeArrowheads="1"/>
          </p:cNvSpPr>
          <p:nvPr/>
        </p:nvSpPr>
        <p:spPr bwMode="auto">
          <a:xfrm>
            <a:off x="5181600" y="5029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990600" y="2849563"/>
            <a:ext cx="685800" cy="579437"/>
            <a:chOff x="1680" y="2400"/>
            <a:chExt cx="432" cy="365"/>
          </a:xfrm>
        </p:grpSpPr>
        <p:sp>
          <p:nvSpPr>
            <p:cNvPr id="974873" name="Text Box 25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74" name="Line 26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75" name="Text Box 27"/>
          <p:cNvSpPr txBox="1">
            <a:spLocks noChangeArrowheads="1"/>
          </p:cNvSpPr>
          <p:nvPr/>
        </p:nvSpPr>
        <p:spPr bwMode="auto">
          <a:xfrm>
            <a:off x="3048000" y="41910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514600" y="3733800"/>
            <a:ext cx="685800" cy="579438"/>
            <a:chOff x="1680" y="2400"/>
            <a:chExt cx="432" cy="365"/>
          </a:xfrm>
        </p:grpSpPr>
        <p:sp>
          <p:nvSpPr>
            <p:cNvPr id="974877" name="Text Box 29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78" name="Line 30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79" name="Text Box 31"/>
          <p:cNvSpPr txBox="1">
            <a:spLocks noChangeArrowheads="1"/>
          </p:cNvSpPr>
          <p:nvPr/>
        </p:nvSpPr>
        <p:spPr bwMode="auto">
          <a:xfrm>
            <a:off x="7315200" y="1676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934200" y="3138488"/>
            <a:ext cx="685800" cy="579437"/>
            <a:chOff x="1680" y="2400"/>
            <a:chExt cx="432" cy="365"/>
          </a:xfrm>
        </p:grpSpPr>
        <p:sp>
          <p:nvSpPr>
            <p:cNvPr id="974881" name="Text Box 33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82" name="Line 34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83" name="Text Box 35"/>
          <p:cNvSpPr txBox="1">
            <a:spLocks noChangeArrowheads="1"/>
          </p:cNvSpPr>
          <p:nvPr/>
        </p:nvSpPr>
        <p:spPr bwMode="auto">
          <a:xfrm>
            <a:off x="1143000" y="1752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705600" y="2362200"/>
            <a:ext cx="685800" cy="579438"/>
            <a:chOff x="1680" y="2400"/>
            <a:chExt cx="432" cy="365"/>
          </a:xfrm>
        </p:grpSpPr>
        <p:sp>
          <p:nvSpPr>
            <p:cNvPr id="974885" name="Text Box 37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86" name="Line 38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87" name="Text Box 39"/>
          <p:cNvSpPr txBox="1">
            <a:spLocks noChangeArrowheads="1"/>
          </p:cNvSpPr>
          <p:nvPr/>
        </p:nvSpPr>
        <p:spPr bwMode="auto">
          <a:xfrm>
            <a:off x="7467600" y="3962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505200" y="5486400"/>
            <a:ext cx="685800" cy="579438"/>
            <a:chOff x="1680" y="2400"/>
            <a:chExt cx="432" cy="365"/>
          </a:xfrm>
        </p:grpSpPr>
        <p:sp>
          <p:nvSpPr>
            <p:cNvPr id="974889" name="Text Box 41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90" name="Line 42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91" name="Text Box 43"/>
          <p:cNvSpPr txBox="1">
            <a:spLocks noChangeArrowheads="1"/>
          </p:cNvSpPr>
          <p:nvPr/>
        </p:nvSpPr>
        <p:spPr bwMode="auto">
          <a:xfrm>
            <a:off x="4800600" y="2133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066800" y="4724400"/>
            <a:ext cx="685800" cy="579438"/>
            <a:chOff x="1680" y="2400"/>
            <a:chExt cx="432" cy="365"/>
          </a:xfrm>
        </p:grpSpPr>
        <p:sp>
          <p:nvSpPr>
            <p:cNvPr id="974893" name="Text Box 45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94" name="Line 46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895" name="Text Box 47"/>
          <p:cNvSpPr txBox="1">
            <a:spLocks noChangeArrowheads="1"/>
          </p:cNvSpPr>
          <p:nvPr/>
        </p:nvSpPr>
        <p:spPr bwMode="auto">
          <a:xfrm>
            <a:off x="4076700" y="3886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200" b="1" baseline="30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524000" y="2362200"/>
            <a:ext cx="685800" cy="579438"/>
            <a:chOff x="1680" y="2400"/>
            <a:chExt cx="432" cy="365"/>
          </a:xfrm>
        </p:grpSpPr>
        <p:sp>
          <p:nvSpPr>
            <p:cNvPr id="974897" name="Text Box 49"/>
            <p:cNvSpPr txBox="1">
              <a:spLocks noChangeArrowheads="1"/>
            </p:cNvSpPr>
            <p:nvPr/>
          </p:nvSpPr>
          <p:spPr bwMode="auto">
            <a:xfrm>
              <a:off x="1680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qq</a:t>
              </a:r>
              <a:endParaRPr lang="en-US" sz="3200" b="1" baseline="30000">
                <a:solidFill>
                  <a:srgbClr val="F5A9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74898" name="Line 50"/>
            <p:cNvSpPr>
              <a:spLocks noChangeShapeType="1"/>
            </p:cNvSpPr>
            <p:nvPr/>
          </p:nvSpPr>
          <p:spPr bwMode="auto">
            <a:xfrm>
              <a:off x="1920" y="2496"/>
              <a:ext cx="144" cy="0"/>
            </a:xfrm>
            <a:prstGeom prst="line">
              <a:avLst/>
            </a:prstGeom>
            <a:noFill/>
            <a:ln w="38100">
              <a:solidFill>
                <a:srgbClr val="F5A9E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2438400" y="1066800"/>
            <a:ext cx="5029200" cy="2362200"/>
            <a:chOff x="1536" y="672"/>
            <a:chExt cx="3168" cy="1488"/>
          </a:xfrm>
        </p:grpSpPr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1536" y="1344"/>
              <a:ext cx="432" cy="365"/>
              <a:chOff x="1680" y="2400"/>
              <a:chExt cx="432" cy="365"/>
            </a:xfrm>
          </p:grpSpPr>
          <p:sp>
            <p:nvSpPr>
              <p:cNvPr id="974901" name="Text Box 53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5A9E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qq</a:t>
                </a:r>
                <a:endParaRPr lang="en-US" sz="3200" b="1" baseline="30000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4902" name="Line 54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5A9E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2256" y="1795"/>
              <a:ext cx="432" cy="365"/>
              <a:chOff x="1680" y="2400"/>
              <a:chExt cx="432" cy="365"/>
            </a:xfrm>
          </p:grpSpPr>
          <p:sp>
            <p:nvSpPr>
              <p:cNvPr id="974904" name="Text Box 56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5A9E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qq</a:t>
                </a:r>
                <a:endParaRPr lang="en-US" sz="3200" b="1" baseline="30000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4905" name="Line 57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5A9E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4906" name="Text Box 58"/>
            <p:cNvSpPr txBox="1">
              <a:spLocks noChangeArrowheads="1"/>
            </p:cNvSpPr>
            <p:nvPr/>
          </p:nvSpPr>
          <p:spPr bwMode="auto">
            <a:xfrm>
              <a:off x="4080" y="672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-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743200" y="3429000"/>
            <a:ext cx="5334000" cy="1646238"/>
            <a:chOff x="1776" y="2688"/>
            <a:chExt cx="3360" cy="1037"/>
          </a:xfrm>
        </p:grpSpPr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704" y="2688"/>
              <a:ext cx="432" cy="365"/>
              <a:chOff x="1680" y="2400"/>
              <a:chExt cx="432" cy="365"/>
            </a:xfrm>
          </p:grpSpPr>
          <p:sp>
            <p:nvSpPr>
              <p:cNvPr id="974909" name="Text Box 6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5A9E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qq</a:t>
                </a:r>
                <a:endParaRPr lang="en-US" sz="3200" b="1" baseline="30000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4910" name="Line 62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5A9E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4911" name="Text Box 63"/>
            <p:cNvSpPr txBox="1">
              <a:spLocks noChangeArrowheads="1"/>
            </p:cNvSpPr>
            <p:nvPr/>
          </p:nvSpPr>
          <p:spPr bwMode="auto">
            <a:xfrm>
              <a:off x="1776" y="3360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-</a:t>
              </a:r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2590800" y="4038600"/>
            <a:ext cx="5029200" cy="2362200"/>
            <a:chOff x="1536" y="672"/>
            <a:chExt cx="3168" cy="1488"/>
          </a:xfrm>
        </p:grpSpPr>
        <p:grpSp>
          <p:nvGrpSpPr>
            <p:cNvPr id="20" name="Group 65"/>
            <p:cNvGrpSpPr>
              <a:grpSpLocks/>
            </p:cNvGrpSpPr>
            <p:nvPr/>
          </p:nvGrpSpPr>
          <p:grpSpPr bwMode="auto">
            <a:xfrm>
              <a:off x="1536" y="1344"/>
              <a:ext cx="432" cy="365"/>
              <a:chOff x="1680" y="2400"/>
              <a:chExt cx="432" cy="365"/>
            </a:xfrm>
          </p:grpSpPr>
          <p:sp>
            <p:nvSpPr>
              <p:cNvPr id="974914" name="Text Box 66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5A9E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qq</a:t>
                </a:r>
                <a:endParaRPr lang="en-US" sz="3200" b="1" baseline="30000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4915" name="Line 67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5A9E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>
              <a:off x="2256" y="1795"/>
              <a:ext cx="432" cy="365"/>
              <a:chOff x="1680" y="2400"/>
              <a:chExt cx="432" cy="365"/>
            </a:xfrm>
          </p:grpSpPr>
          <p:sp>
            <p:nvSpPr>
              <p:cNvPr id="974917" name="Text Box 69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5A9E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qq</a:t>
                </a:r>
                <a:endParaRPr lang="en-US" sz="3200" b="1" baseline="30000">
                  <a:solidFill>
                    <a:srgbClr val="F5A9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4918" name="Line 70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5A9E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4919" name="Text Box 71"/>
            <p:cNvSpPr txBox="1">
              <a:spLocks noChangeArrowheads="1"/>
            </p:cNvSpPr>
            <p:nvPr/>
          </p:nvSpPr>
          <p:spPr bwMode="auto">
            <a:xfrm>
              <a:off x="4080" y="672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  <a:r>
                <a:rPr lang="en-US" sz="3200" b="1" baseline="30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-</a:t>
              </a:r>
            </a:p>
          </p:txBody>
        </p:sp>
      </p:grpSp>
      <p:sp>
        <p:nvSpPr>
          <p:cNvPr id="974920" name="Text Box 72"/>
          <p:cNvSpPr txBox="1">
            <a:spLocks noChangeArrowheads="1"/>
          </p:cNvSpPr>
          <p:nvPr/>
        </p:nvSpPr>
        <p:spPr bwMode="auto">
          <a:xfrm>
            <a:off x="1600200" y="2514600"/>
            <a:ext cx="6324600" cy="2443163"/>
          </a:xfrm>
          <a:prstGeom prst="rect">
            <a:avLst/>
          </a:prstGeom>
          <a:gradFill rotWithShape="1">
            <a:gsLst>
              <a:gs pos="0">
                <a:srgbClr val="69FB96">
                  <a:alpha val="41000"/>
                </a:srgbClr>
              </a:gs>
              <a:gs pos="100000">
                <a:srgbClr val="69FB96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Much ado about NOTHING: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Nothing is something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Nothing has energy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Nothing interacts with something</a:t>
            </a:r>
          </a:p>
        </p:txBody>
      </p:sp>
      <p:pic>
        <p:nvPicPr>
          <p:cNvPr id="974921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695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4922" name="Text Box 74"/>
          <p:cNvSpPr txBox="1">
            <a:spLocks noChangeArrowheads="1"/>
          </p:cNvSpPr>
          <p:nvPr/>
        </p:nvSpPr>
        <p:spPr bwMode="auto">
          <a:xfrm>
            <a:off x="8229600" y="24384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solidFill>
                  <a:srgbClr val="F5A9EE"/>
                </a:solidFill>
                <a:effectLst/>
                <a:latin typeface="Arial" charset="0"/>
              </a:rPr>
              <a:t>-R. Kolb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7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7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7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7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74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7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7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74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7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7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74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74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74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/>
      <p:bldP spid="974851" grpId="1"/>
      <p:bldP spid="974855" grpId="0"/>
      <p:bldP spid="974855" grpId="1"/>
      <p:bldP spid="974859" grpId="0"/>
      <p:bldP spid="974859" grpId="1"/>
      <p:bldP spid="974863" grpId="0"/>
      <p:bldP spid="974863" grpId="1"/>
      <p:bldP spid="974867" grpId="0"/>
      <p:bldP spid="974867" grpId="1"/>
      <p:bldP spid="974871" grpId="0"/>
      <p:bldP spid="974871" grpId="1"/>
      <p:bldP spid="974875" grpId="0"/>
      <p:bldP spid="974875" grpId="1"/>
      <p:bldP spid="974879" grpId="0"/>
      <p:bldP spid="974879" grpId="1"/>
      <p:bldP spid="974883" grpId="0"/>
      <p:bldP spid="974883" grpId="1"/>
      <p:bldP spid="974887" grpId="0"/>
      <p:bldP spid="974887" grpId="1"/>
      <p:bldP spid="974891" grpId="0"/>
      <p:bldP spid="974891" grpId="1"/>
      <p:bldP spid="974895" grpId="0"/>
      <p:bldP spid="9748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n_t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"/>
            <a:ext cx="6200775" cy="3476625"/>
          </a:xfrm>
          <a:prstGeom prst="rect">
            <a:avLst/>
          </a:prstGeom>
          <a:noFill/>
        </p:spPr>
      </p:pic>
      <p:pic>
        <p:nvPicPr>
          <p:cNvPr id="5123" name="Picture 3" descr="bodine_truck_crash_2000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286000"/>
            <a:ext cx="5619750" cy="3686175"/>
          </a:xfrm>
          <a:prstGeom prst="rect">
            <a:avLst/>
          </a:prstGeom>
          <a:noFill/>
        </p:spPr>
      </p:pic>
      <p:pic>
        <p:nvPicPr>
          <p:cNvPr id="5124" name="Picture 4" descr="bodine_truck_crash_2000_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95400"/>
            <a:ext cx="5619750" cy="4162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96_1023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53000" cy="3767138"/>
          </a:xfrm>
          <a:noFill/>
          <a:ln/>
        </p:spPr>
      </p:pic>
      <p:pic>
        <p:nvPicPr>
          <p:cNvPr id="95235" name="Picture 3" descr="99-912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2667000"/>
            <a:ext cx="5257800" cy="4206875"/>
          </a:xfrm>
          <a:noFill/>
          <a:ln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486400" y="3810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National Accelerator Laboratory (near Chicago)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d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838200"/>
            <a:ext cx="4251325" cy="5287963"/>
          </a:xfrm>
          <a:noFill/>
          <a:ln/>
        </p:spPr>
      </p:pic>
      <p:pic>
        <p:nvPicPr>
          <p:cNvPr id="96259" name="Picture 3" descr="mi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0613" y="914400"/>
            <a:ext cx="3938587" cy="5181600"/>
          </a:xfrm>
          <a:noFill/>
          <a:ln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CDF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SL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2514600"/>
            <a:ext cx="5029200" cy="3924300"/>
          </a:xfrm>
          <a:noFill/>
          <a:ln/>
        </p:spPr>
      </p:pic>
      <p:pic>
        <p:nvPicPr>
          <p:cNvPr id="97285" name="Picture 5" descr="slacaerial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572000" cy="3976688"/>
          </a:xfrm>
          <a:noFill/>
          <a:ln/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257800" y="685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Stanford Linear Accelerator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Event display from the SLD experiment at SLAC</a:t>
            </a:r>
          </a:p>
        </p:txBody>
      </p:sp>
      <p:pic>
        <p:nvPicPr>
          <p:cNvPr id="98307" name="Picture 3" descr="Z THREE J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62050"/>
            <a:ext cx="7467600" cy="560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_640x480_Indeo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icle_event_full_n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50" y="85725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388</Words>
  <Application>Microsoft Office PowerPoint</Application>
  <PresentationFormat>On-screen Show (4:3)</PresentationFormat>
  <Paragraphs>128</Paragraphs>
  <Slides>29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Document</vt:lpstr>
      <vt:lpstr>Clip</vt:lpstr>
      <vt:lpstr>Places to learn more: Particle and nuclear physics links</vt:lpstr>
      <vt:lpstr>Inquiring minds want to know ...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 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Inquiring minds want to know ...</dc:title>
  <dc:creator> Steven L. Manly</dc:creator>
  <cp:lastModifiedBy>manly</cp:lastModifiedBy>
  <cp:revision>136</cp:revision>
  <dcterms:created xsi:type="dcterms:W3CDTF">2004-04-19T16:39:03Z</dcterms:created>
  <dcterms:modified xsi:type="dcterms:W3CDTF">2009-10-29T00:50:51Z</dcterms:modified>
</cp:coreProperties>
</file>